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86" r:id="rId3"/>
    <p:sldMasterId id="2147483699" r:id="rId4"/>
    <p:sldMasterId id="2147483718" r:id="rId5"/>
  </p:sldMasterIdLst>
  <p:notesMasterIdLst>
    <p:notesMasterId r:id="rId70"/>
  </p:notesMasterIdLst>
  <p:sldIdLst>
    <p:sldId id="288" r:id="rId6"/>
    <p:sldId id="289" r:id="rId7"/>
    <p:sldId id="290" r:id="rId8"/>
    <p:sldId id="257" r:id="rId9"/>
    <p:sldId id="258" r:id="rId10"/>
    <p:sldId id="259" r:id="rId11"/>
    <p:sldId id="314"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320" r:id="rId27"/>
    <p:sldId id="322" r:id="rId28"/>
    <p:sldId id="321"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278" r:id="rId42"/>
    <p:sldId id="274" r:id="rId43"/>
    <p:sldId id="294" r:id="rId44"/>
    <p:sldId id="295" r:id="rId45"/>
    <p:sldId id="296" r:id="rId46"/>
    <p:sldId id="297" r:id="rId47"/>
    <p:sldId id="298" r:id="rId48"/>
    <p:sldId id="299" r:id="rId49"/>
    <p:sldId id="300" r:id="rId50"/>
    <p:sldId id="301" r:id="rId51"/>
    <p:sldId id="302" r:id="rId52"/>
    <p:sldId id="311" r:id="rId53"/>
    <p:sldId id="317" r:id="rId54"/>
    <p:sldId id="315" r:id="rId55"/>
    <p:sldId id="303" r:id="rId56"/>
    <p:sldId id="312" r:id="rId57"/>
    <p:sldId id="316" r:id="rId58"/>
    <p:sldId id="304" r:id="rId59"/>
    <p:sldId id="313" r:id="rId60"/>
    <p:sldId id="318" r:id="rId61"/>
    <p:sldId id="319" r:id="rId62"/>
    <p:sldId id="305" r:id="rId63"/>
    <p:sldId id="306" r:id="rId64"/>
    <p:sldId id="307" r:id="rId65"/>
    <p:sldId id="308" r:id="rId66"/>
    <p:sldId id="309" r:id="rId67"/>
    <p:sldId id="310" r:id="rId68"/>
    <p:sldId id="293" r:id="rId6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75892"/>
  </p:normalViewPr>
  <p:slideViewPr>
    <p:cSldViewPr snapToGrid="0" snapToObjects="1">
      <p:cViewPr varScale="1">
        <p:scale>
          <a:sx n="44" d="100"/>
          <a:sy n="44" d="100"/>
        </p:scale>
        <p:origin x="11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xfrm>
            <a:off x="1143000" y="685800"/>
            <a:ext cx="4572000" cy="3429000"/>
          </a:xfrm>
          <a:prstGeom prst="rect">
            <a:avLst/>
          </a:prstGeom>
        </p:spPr>
        <p:txBody>
          <a:bodyPr/>
          <a:lstStyle/>
          <a:p>
            <a:endParaRPr/>
          </a:p>
        </p:txBody>
      </p:sp>
      <p:sp>
        <p:nvSpPr>
          <p:cNvPr id="194" name="Shape 1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41D0AC1-9E77-403C-BD4A-A844836F515D}" type="slidenum">
              <a:rPr kumimoji="0" lang="zh-CN" altLang="en-US" sz="5000" b="0" i="0" u="none" strike="noStrike" kern="0" cap="none" spc="0" normalizeH="0" baseline="0" noProof="0" smtClean="0">
                <a:ln>
                  <a:noFill/>
                </a:ln>
                <a:solidFill>
                  <a:srgbClr val="000000"/>
                </a:solidFill>
                <a:effectLst/>
                <a:uLnTx/>
                <a:uFillTx/>
                <a:latin typeface="Helvetica Light"/>
                <a:ea typeface="宋体" panose="02010600030101010101" pitchFamily="2" charset="-122"/>
                <a:cs typeface="+mn-cs"/>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1</a:t>
            </a:fld>
            <a:endParaRPr kumimoji="0" lang="zh-CN" altLang="en-US" sz="5000" b="0" i="0" u="none" strike="noStrike" kern="0" cap="none" spc="0" normalizeH="0" baseline="0" noProof="0">
              <a:ln>
                <a:noFill/>
              </a:ln>
              <a:solidFill>
                <a:srgbClr val="000000"/>
              </a:solidFill>
              <a:effectLst/>
              <a:uLnTx/>
              <a:uFillTx/>
              <a:latin typeface="Helvetica Light"/>
              <a:ea typeface="宋体" panose="02010600030101010101" pitchFamily="2" charset="-122"/>
              <a:cs typeface="+mn-cs"/>
              <a:sym typeface="Helvetica Light"/>
            </a:endParaRPr>
          </a:p>
        </p:txBody>
      </p:sp>
    </p:spTree>
    <p:extLst>
      <p:ext uri="{BB962C8B-B14F-4D97-AF65-F5344CB8AC3E}">
        <p14:creationId xmlns:p14="http://schemas.microsoft.com/office/powerpoint/2010/main" val="1420611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r>
              <a:t>This one cable system is being built at the cost of $850 million. Further, ‘space Internet’ projects (using satellites to provide coverage where there’s none), have been announced, expected to cost billions of dollars.</a:t>
            </a:r>
          </a:p>
        </p:txBody>
      </p:sp>
    </p:spTree>
    <p:extLst>
      <p:ext uri="{BB962C8B-B14F-4D97-AF65-F5344CB8AC3E}">
        <p14:creationId xmlns:p14="http://schemas.microsoft.com/office/powerpoint/2010/main" val="4077036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xfrm>
            <a:off x="381000" y="685800"/>
            <a:ext cx="6096000" cy="3429000"/>
          </a:xfrm>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pPr>
              <a:defRPr sz="1800">
                <a:solidFill>
                  <a:schemeClr val="accent5"/>
                </a:solidFill>
              </a:defRPr>
            </a:pPr>
            <a:r>
              <a:t>Let’s broaden that experiment a bit. Here I’ll show you results from nearly 3 million fetches of popular Web pages from clients around the globe. In each case, we’re only getting the HTML of the landing page — so usually 10s of kilobytes. </a:t>
            </a:r>
            <a:r>
              <a:rPr>
                <a:solidFill>
                  <a:srgbClr val="000000"/>
                </a:solidFill>
              </a:rPr>
              <a:t>On the x-axis is latency inflation, compared with the speed-of-light latency to the each respective Web server’s location, i.e., the number corresponding to “23” in that toy example. On the y-axis is the CDF across the page fetches.</a:t>
            </a:r>
          </a:p>
        </p:txBody>
      </p:sp>
    </p:spTree>
    <p:extLst>
      <p:ext uri="{BB962C8B-B14F-4D97-AF65-F5344CB8AC3E}">
        <p14:creationId xmlns:p14="http://schemas.microsoft.com/office/powerpoint/2010/main" val="1226967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xfrm>
            <a:off x="381000" y="685800"/>
            <a:ext cx="6096000" cy="3429000"/>
          </a:xfrm>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pPr>
              <a:defRPr sz="1800"/>
            </a:pPr>
            <a:r>
              <a:t>The median page takes 35 times the time it would take to fetch over a ubiquitous speed of light Internet. Note the logarithmic x-axis — in a significant fraction of cases, the inflation is over 100x.</a:t>
            </a:r>
          </a:p>
          <a:p>
            <a:pPr>
              <a:defRPr sz="1800">
                <a:solidFill>
                  <a:schemeClr val="accent5"/>
                </a:solidFill>
              </a:defRPr>
            </a:pPr>
            <a:endParaRPr/>
          </a:p>
          <a:p>
            <a:pPr>
              <a:defRPr sz="1800">
                <a:solidFill>
                  <a:schemeClr val="accent5"/>
                </a:solidFill>
              </a:defRPr>
            </a:pPr>
            <a:r>
              <a:t>That’s a rather large slowdown! Where does this latency come from? Let me tell you a bit more about the experiment setup that will help us answer that question.</a:t>
            </a:r>
          </a:p>
        </p:txBody>
      </p:sp>
    </p:spTree>
    <p:extLst>
      <p:ext uri="{BB962C8B-B14F-4D97-AF65-F5344CB8AC3E}">
        <p14:creationId xmlns:p14="http://schemas.microsoft.com/office/powerpoint/2010/main" val="3799028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t>I used 186 clients, which are located at universities across the globe, as part of a global testbed called PlanetLab. From each client, I fetched, using the Linux cURL command-line tool, thousands of popular Web pages. </a:t>
            </a:r>
            <a:r>
              <a:rPr>
                <a:solidFill>
                  <a:schemeClr val="accent5"/>
                </a:solidFill>
              </a:rPr>
              <a:t>From cURL, I gathered data about the time to resolve the DNS, the time to establish the TCP connection, and the time it took TCP to transfer the html data. Let’s look at how latency breaks down into these components.</a:t>
            </a:r>
          </a:p>
        </p:txBody>
      </p:sp>
    </p:spTree>
    <p:extLst>
      <p:ext uri="{BB962C8B-B14F-4D97-AF65-F5344CB8AC3E}">
        <p14:creationId xmlns:p14="http://schemas.microsoft.com/office/powerpoint/2010/main" val="4020559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rPr>
                <a:solidFill>
                  <a:schemeClr val="accent5"/>
                </a:solidFill>
              </a:rPr>
              <a:t>We’ll focus here on the median numbers, although the tails are also interesting. </a:t>
            </a:r>
            <a:r>
              <a:t>In the median, DNS took 7.4 times longer than the c-latency. Notice that for some fraction of pages (around 10%), DNS was faster than c-latency —</a:t>
            </a:r>
            <a:r>
              <a:rPr>
                <a:solidFill>
                  <a:schemeClr val="accent5"/>
                </a:solidFill>
              </a:rPr>
              <a:t> this is simply because the DNS server may be located closer than the actual server serving the page, and we’re using the latter as the baseline.</a:t>
            </a:r>
          </a:p>
        </p:txBody>
      </p:sp>
    </p:spTree>
    <p:extLst>
      <p:ext uri="{BB962C8B-B14F-4D97-AF65-F5344CB8AC3E}">
        <p14:creationId xmlns:p14="http://schemas.microsoft.com/office/powerpoint/2010/main" val="538715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r>
              <a:t>The TCP handshake, considering only the time between sending the SYN to the server and receiving the the SYN-ACK is 3.4x inflated in the median.</a:t>
            </a:r>
          </a:p>
        </p:txBody>
      </p:sp>
    </p:spTree>
    <p:extLst>
      <p:ext uri="{BB962C8B-B14F-4D97-AF65-F5344CB8AC3E}">
        <p14:creationId xmlns:p14="http://schemas.microsoft.com/office/powerpoint/2010/main" val="1005519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noRot="1" noChangeAspect="1"/>
          </p:cNvSpPr>
          <p:nvPr>
            <p:ph type="sldImg"/>
          </p:nvPr>
        </p:nvSpPr>
        <p:spPr>
          <a:prstGeom prst="rect">
            <a:avLst/>
          </a:prstGeom>
        </p:spPr>
        <p:txBody>
          <a:bodyPr/>
          <a:lstStyle/>
          <a:p>
            <a:endParaRPr/>
          </a:p>
        </p:txBody>
      </p:sp>
      <p:sp>
        <p:nvSpPr>
          <p:cNvPr id="405" name="Shape 405"/>
          <p:cNvSpPr>
            <a:spLocks noGrp="1"/>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t>The time between sending the ACK, together with the GET request, to receiving the first byte from the server, labeled here as the request-response time, is 6.6x inflated in the median. </a:t>
            </a:r>
            <a:r>
              <a:rPr>
                <a:solidFill>
                  <a:schemeClr val="accent5"/>
                </a:solidFill>
              </a:rPr>
              <a:t>This time includes the server’s processing time — using the TCP 2-way handshake as an estimate of the RTT, the server’s processing time is similar to one RTT, i.e., around a tenth of the total time. For these fetches, the server’s processing time is a small fraction of total page fetch time.</a:t>
            </a:r>
          </a:p>
        </p:txBody>
      </p:sp>
    </p:spTree>
    <p:extLst>
      <p:ext uri="{BB962C8B-B14F-4D97-AF65-F5344CB8AC3E}">
        <p14:creationId xmlns:p14="http://schemas.microsoft.com/office/powerpoint/2010/main" val="210480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xfrm>
            <a:off x="381000" y="685800"/>
            <a:ext cx="6096000" cy="3429000"/>
          </a:xfrm>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t>Lastly, TCP using its multiple round trips moves the data to the client, being 10.2x inflated in the median. </a:t>
            </a:r>
            <a:r>
              <a:rPr>
                <a:solidFill>
                  <a:schemeClr val="accent5"/>
                </a:solidFill>
              </a:rPr>
              <a:t>Note that the medians of these latency components will not add up; this is expected — the tails of their distributions are long, and that means that the median total time will be larger than the sum of the medians of these latency components. </a:t>
            </a:r>
          </a:p>
        </p:txBody>
      </p:sp>
    </p:spTree>
    <p:extLst>
      <p:ext uri="{BB962C8B-B14F-4D97-AF65-F5344CB8AC3E}">
        <p14:creationId xmlns:p14="http://schemas.microsoft.com/office/powerpoint/2010/main" val="1668346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noRot="1" noChangeAspect="1"/>
          </p:cNvSpPr>
          <p:nvPr>
            <p:ph type="sldImg"/>
          </p:nvPr>
        </p:nvSpPr>
        <p:spPr>
          <a:xfrm>
            <a:off x="381000" y="685800"/>
            <a:ext cx="6096000" cy="3429000"/>
          </a:xfrm>
          <a:prstGeom prst="rect">
            <a:avLst/>
          </a:prstGeom>
        </p:spPr>
        <p:txBody>
          <a:bodyPr/>
          <a:lstStyle/>
          <a:p>
            <a:endParaRPr/>
          </a:p>
        </p:txBody>
      </p:sp>
      <p:sp>
        <p:nvSpPr>
          <p:cNvPr id="538" name="Shape 538"/>
          <p:cNvSpPr>
            <a:spLocks noGrp="1"/>
          </p:cNvSpPr>
          <p:nvPr>
            <p:ph type="body" sz="quarter" idx="1"/>
          </p:nvPr>
        </p:nvSpPr>
        <p:spPr>
          <a:prstGeom prst="rect">
            <a:avLst/>
          </a:prstGeom>
        </p:spPr>
        <p:txBody>
          <a:bodyPr/>
          <a:lstStyle>
            <a:lvl1pPr>
              <a:defRPr>
                <a:solidFill>
                  <a:schemeClr val="accent5"/>
                </a:solidFill>
              </a:defRPr>
            </a:lvl1pPr>
          </a:lstStyle>
          <a:p>
            <a:r>
              <a:rPr dirty="0"/>
              <a:t>Next, we’ll look at an improvement at the transport layer.</a:t>
            </a:r>
          </a:p>
        </p:txBody>
      </p:sp>
    </p:spTree>
    <p:extLst>
      <p:ext uri="{BB962C8B-B14F-4D97-AF65-F5344CB8AC3E}">
        <p14:creationId xmlns:p14="http://schemas.microsoft.com/office/powerpoint/2010/main" val="117692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noRot="1" noChangeAspect="1"/>
          </p:cNvSpPr>
          <p:nvPr>
            <p:ph type="sldImg"/>
          </p:nvPr>
        </p:nvSpPr>
        <p:spPr>
          <a:xfrm>
            <a:off x="381000" y="685800"/>
            <a:ext cx="6096000" cy="3429000"/>
          </a:xfrm>
          <a:prstGeom prst="rect">
            <a:avLst/>
          </a:prstGeom>
        </p:spPr>
        <p:txBody>
          <a:bodyPr/>
          <a:lstStyle/>
          <a:p>
            <a:endParaRPr/>
          </a:p>
        </p:txBody>
      </p:sp>
      <p:sp>
        <p:nvSpPr>
          <p:cNvPr id="538" name="Shape 538"/>
          <p:cNvSpPr>
            <a:spLocks noGrp="1"/>
          </p:cNvSpPr>
          <p:nvPr>
            <p:ph type="body" sz="quarter" idx="1"/>
          </p:nvPr>
        </p:nvSpPr>
        <p:spPr>
          <a:prstGeom prst="rect">
            <a:avLst/>
          </a:prstGeom>
        </p:spPr>
        <p:txBody>
          <a:bodyPr/>
          <a:lstStyle>
            <a:lvl1pPr>
              <a:defRPr>
                <a:solidFill>
                  <a:schemeClr val="accent5"/>
                </a:solidFill>
              </a:defRPr>
            </a:lvl1pPr>
          </a:lstStyle>
          <a:p>
            <a:r>
              <a:t>Next, we’ll look at an improvement at the transport layer.</a:t>
            </a:r>
          </a:p>
        </p:txBody>
      </p:sp>
    </p:spTree>
    <p:extLst>
      <p:ext uri="{BB962C8B-B14F-4D97-AF65-F5344CB8AC3E}">
        <p14:creationId xmlns:p14="http://schemas.microsoft.com/office/powerpoint/2010/main" val="1309714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381000" y="685800"/>
            <a:ext cx="6096000" cy="3429000"/>
          </a:xfrm>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pPr>
              <a:defRPr sz="1800"/>
            </a:pPr>
            <a:r>
              <a:rPr>
                <a:solidFill>
                  <a:schemeClr val="accent5"/>
                </a:solidFill>
              </a:rPr>
              <a:t>Different Internet applications place different requirements on the network.</a:t>
            </a:r>
            <a:r>
              <a:t> Applications like file sharing and video streaming are not particularly latency sensitive, but benefit from high bandwidth. For Web browsing, the benefits of increasing bandwidth diminish after hitting a few Mbps, with latency quickly becoming the bottleneck. Several other applications, like multiplayer gaming, remote surgery and remote virtual reality immersion and online music collaboration depend on extremely low latency and also require high bandwidth.</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xfrm>
            <a:off x="381000" y="685800"/>
            <a:ext cx="6096000" cy="3429000"/>
          </a:xfrm>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pPr>
              <a:defRPr sz="1800"/>
            </a:pPr>
            <a:r>
              <a:rPr dirty="0"/>
              <a:t>Given the value of the problem, a lot of ways of reducing latency are being explored. One example approach is Google’s QUIC, which aims to get rid of the TCP handshake overhead as well as TLS setup overhead, among other things. How do we get rid of the TCP handshake? To do so, we first need to understand what function the handshake serves and how we might get that function without the overhead of the round trip. The handshake helps prevent denial of service attacks — before the handshake is complete, the server does not spend significant resources on the client. The client sends the SYN, the server returns a SYN-ACK, but only after the client sends back the ACK, does the server look into its request. This means, for one, that the client cannot spoof its IP address and succeed with the handshake — it has to be able to receive the server’s SYN-ACK, and to respond to it!</a:t>
            </a:r>
          </a:p>
          <a:p>
            <a:pPr>
              <a:defRPr sz="1800"/>
            </a:pPr>
            <a:endParaRPr dirty="0"/>
          </a:p>
          <a:p>
            <a:pPr>
              <a:defRPr sz="1800"/>
            </a:pPr>
            <a:r>
              <a:rPr dirty="0"/>
              <a:t>So now, how do we get rid of the handshake, without breaking this useful property? QUIC depends on using what is called a TCP cookie. Briefly, the first time a client connects to a service, it does incur the cost of the handshake. But successful completion of the handshake results in the client obtaining a cryptographic token or cookie from the service. The next time the client connects to the service, it may send this cookie, together with its data request. The server authenticates the cookie, and if valid, fulfills the data request.</a:t>
            </a:r>
          </a:p>
          <a:p>
            <a:pPr>
              <a:defRPr sz="1800"/>
            </a:pPr>
            <a:endParaRPr dirty="0"/>
          </a:p>
          <a:p>
            <a:pPr>
              <a:defRPr sz="1800"/>
            </a:pPr>
            <a:r>
              <a:rPr dirty="0"/>
              <a:t>QUIC is a work in progress, but Google is already testing it live — if you’re using Chrome, chances are you’ve used QUIC. There is of course, lots of other work on network improving protocols for lower latency.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pPr>
              <a:defRPr sz="1800"/>
            </a:pPr>
            <a:r>
              <a:rPr>
                <a:solidFill>
                  <a:schemeClr val="accent5"/>
                </a:solidFill>
              </a:rPr>
              <a:t>We often hear about how the majority of Internet traffic is already video, and video will form an even larger fraction of Internet traffic in the coming years. Cisco says </a:t>
            </a:r>
            <a:r>
              <a:t>… “”. Given that video streaming can tolerate several seconds of latency through buffering, is it all just about bandwidth then?</a:t>
            </a:r>
          </a:p>
          <a:p>
            <a:pPr>
              <a:defRPr sz="1800">
                <a:solidFill>
                  <a:schemeClr val="accent5"/>
                </a:solidFill>
              </a:defRPr>
            </a:pPr>
            <a:endParaRPr/>
          </a:p>
          <a:p>
            <a:pPr>
              <a:defRPr sz="1800">
                <a:solidFill>
                  <a:schemeClr val="accent5"/>
                </a:solidFill>
              </a:defRPr>
            </a:pPr>
            <a:r>
              <a:t>No. For one, 80% of traffic isn’t the same as 80% of value. Value across different applications is hard to quantify, but there are certainly a lot of high value Internet businesses whose value doesn’t stem from video streaming.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xfrm>
            <a:off x="381000" y="685800"/>
            <a:ext cx="6096000" cy="3429000"/>
          </a:xfrm>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pPr>
              <a:defRPr sz="1800"/>
            </a:pPr>
            <a:r>
              <a:rPr>
                <a:solidFill>
                  <a:schemeClr val="accent5"/>
                </a:solidFill>
              </a:rPr>
              <a:t>And for many of these other Internet applications, latency really matters! How much? One experiment to place value on latency was conducted by Google. The experiment entailed adding artificial server-side delays to the Google search page’s performance for a set of users and comparing the volume of searches they made with a control group of other users. The results from that experiment are shown here in this plot. ….</a:t>
            </a:r>
          </a:p>
          <a:p>
            <a:pPr>
              <a:defRPr sz="1800"/>
            </a:pPr>
            <a:endParaRPr>
              <a:solidFill>
                <a:schemeClr val="accent5"/>
              </a:solidFill>
            </a:endParaRPr>
          </a:p>
          <a:p>
            <a:pPr>
              <a:defRPr sz="1800"/>
            </a:pPr>
            <a:r>
              <a:rPr>
                <a:solidFill>
                  <a:schemeClr val="accent5"/>
                </a:solidFill>
              </a:rPr>
              <a:t> </a:t>
            </a:r>
            <a:r>
              <a:t>Google for example, has noted that an additional delay of 400ms in their search page load time translates to fewer searches by users, showing that even small latencies impact user experience and hence service provider revenue.</a:t>
            </a:r>
          </a:p>
        </p:txBody>
      </p:sp>
    </p:spTree>
    <p:extLst>
      <p:ext uri="{BB962C8B-B14F-4D97-AF65-F5344CB8AC3E}">
        <p14:creationId xmlns:p14="http://schemas.microsoft.com/office/powerpoint/2010/main" val="94384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a:defRPr sz="1800"/>
            </a:pPr>
            <a:r>
              <a:rPr>
                <a:solidFill>
                  <a:schemeClr val="accent5"/>
                </a:solidFill>
              </a:rPr>
              <a:t>And many of these other Internet applications are latency sensitive. </a:t>
            </a:r>
            <a:r>
              <a:t>Google for example, has noted that an additional delay of 400ms in their search page load time translates to fewer searches by users, showing that even small latencies impact user experience and hence service provider revenue.</a:t>
            </a:r>
          </a:p>
        </p:txBody>
      </p:sp>
    </p:spTree>
    <p:extLst>
      <p:ext uri="{BB962C8B-B14F-4D97-AF65-F5344CB8AC3E}">
        <p14:creationId xmlns:p14="http://schemas.microsoft.com/office/powerpoint/2010/main" val="392928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a:defRPr sz="1800">
                <a:solidFill>
                  <a:schemeClr val="accent5"/>
                </a:solidFill>
              </a:defRPr>
            </a:pPr>
            <a:r>
              <a:t>Let’s do a fun although somewhat extreme example that draws the contrast between bandwidth and latency and why we need to care about both.</a:t>
            </a:r>
          </a:p>
          <a:p>
            <a:pPr>
              <a:defRPr sz="1800"/>
            </a:pPr>
            <a:endParaRPr/>
          </a:p>
          <a:p>
            <a:pPr>
              <a:defRPr sz="1800"/>
            </a:pPr>
            <a:r>
              <a:t>New York to San Francisco is roughly 4000km one-way. A carrier-pigeon, at 80kmph, would take 50 hours to cover this distance. Let’s strap today’s highest-capacity USB thumb drive (1Terabyte) to our pigeon. This translates to a bandwidth of 44Mbps, but the round-trip latency is 100 hours!</a:t>
            </a:r>
          </a:p>
          <a:p>
            <a:pPr>
              <a:defRPr sz="1800">
                <a:solidFill>
                  <a:schemeClr val="accent5"/>
                </a:solidFill>
              </a:defRPr>
            </a:pPr>
            <a:endParaRPr/>
          </a:p>
          <a:p>
            <a:pPr>
              <a:defRPr sz="1800">
                <a:solidFill>
                  <a:schemeClr val="accent5"/>
                </a:solidFill>
              </a:defRPr>
            </a:pPr>
            <a:r>
              <a:t>Bandwidth is good, but we also need low latency.</a:t>
            </a:r>
          </a:p>
          <a:p>
            <a:pPr>
              <a:defRPr sz="1800">
                <a:solidFill>
                  <a:schemeClr val="accent5"/>
                </a:solidFill>
              </a:defRPr>
            </a:pPr>
            <a:endParaRPr/>
          </a:p>
          <a:p>
            <a:pPr>
              <a:defRPr sz="1800">
                <a:solidFill>
                  <a:schemeClr val="accent5"/>
                </a:solidFill>
              </a:defRPr>
            </a:pPr>
            <a:r>
              <a:t>Also, it’s worth pausing for a moment to appreciate that pigeons were among the fastest methods of long-distance communication less than a century back! We’ve come a long way!</a:t>
            </a:r>
          </a:p>
        </p:txBody>
      </p:sp>
    </p:spTree>
    <p:extLst>
      <p:ext uri="{BB962C8B-B14F-4D97-AF65-F5344CB8AC3E}">
        <p14:creationId xmlns:p14="http://schemas.microsoft.com/office/powerpoint/2010/main" val="3775378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t>So, while bandwidth does matter, even ultra HD streams will only need 15Mbps, and ISPs are aggressively competing on bandwidth in many markets.</a:t>
            </a:r>
            <a:r>
              <a:rPr>
                <a:solidFill>
                  <a:schemeClr val="accent5"/>
                </a:solidFill>
              </a:rPr>
              <a:t> I appreciate fully that in many places most connections are still low bandwidth, but the situation is improving.</a:t>
            </a:r>
          </a:p>
          <a:p>
            <a:pPr defTabSz="584200">
              <a:lnSpc>
                <a:spcPct val="100000"/>
              </a:lnSpc>
              <a:defRPr sz="1800">
                <a:latin typeface="Lucida Grande"/>
                <a:ea typeface="Lucida Grande"/>
                <a:cs typeface="Lucida Grande"/>
                <a:sym typeface="Lucida Grande"/>
              </a:defRPr>
            </a:pPr>
            <a:endParaRPr>
              <a:solidFill>
                <a:schemeClr val="accent5"/>
              </a:solidFill>
            </a:endParaRPr>
          </a:p>
          <a:p>
            <a:pPr defTabSz="584200">
              <a:lnSpc>
                <a:spcPct val="100000"/>
              </a:lnSpc>
              <a:defRPr sz="1800">
                <a:latin typeface="Lucida Grande"/>
                <a:ea typeface="Lucida Grande"/>
                <a:cs typeface="Lucida Grande"/>
                <a:sym typeface="Lucida Grande"/>
              </a:defRPr>
            </a:pPr>
            <a:r>
              <a:rPr>
                <a:solidFill>
                  <a:schemeClr val="accent5"/>
                </a:solidFill>
              </a:rPr>
              <a:t>Meanwhile, low latency is crucial as well,</a:t>
            </a:r>
            <a:r>
              <a:t> and will be the bottleneck for many applications, including Web browsing. Achieving lower latency is typically a harder problem than higher bandwidth — this has been noted in a variety of contexts. Further, latency is fundamentally bounded by the speed of light —</a:t>
            </a:r>
            <a:r>
              <a:rPr>
                <a:solidFill>
                  <a:schemeClr val="accent5"/>
                </a:solidFill>
              </a:rPr>
              <a:t> a Delhi to New York round-trip will require more than around 80ms, no matter the networking technology we use.</a:t>
            </a:r>
          </a:p>
        </p:txBody>
      </p:sp>
    </p:spTree>
    <p:extLst>
      <p:ext uri="{BB962C8B-B14F-4D97-AF65-F5344CB8AC3E}">
        <p14:creationId xmlns:p14="http://schemas.microsoft.com/office/powerpoint/2010/main" val="147845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noRot="1" noChangeAspect="1"/>
          </p:cNvSpPr>
          <p:nvPr>
            <p:ph type="sldImg"/>
          </p:nvPr>
        </p:nvSpPr>
        <p:spPr>
          <a:xfrm>
            <a:off x="381000" y="685800"/>
            <a:ext cx="6096000" cy="3429000"/>
          </a:xfrm>
          <a:prstGeom prst="rect">
            <a:avLst/>
          </a:prstGeom>
        </p:spPr>
        <p:txBody>
          <a:bodyPr/>
          <a:lstStyle/>
          <a:p>
            <a:endParaRPr/>
          </a:p>
        </p:txBody>
      </p:sp>
      <p:sp>
        <p:nvSpPr>
          <p:cNvPr id="317" name="Shape 317"/>
          <p:cNvSpPr>
            <a:spLocks noGrp="1"/>
          </p:cNvSpPr>
          <p:nvPr>
            <p:ph type="body" sz="quarter" idx="1"/>
          </p:nvPr>
        </p:nvSpPr>
        <p:spPr>
          <a:prstGeom prst="rect">
            <a:avLst/>
          </a:prstGeom>
        </p:spPr>
        <p:txBody>
          <a:bodyPr/>
          <a:lstStyle/>
          <a:p>
            <a:pPr>
              <a:defRPr sz="1800"/>
            </a:pPr>
            <a:r>
              <a:rPr>
                <a:solidFill>
                  <a:schemeClr val="accent5"/>
                </a:solidFill>
              </a:rPr>
              <a:t>Content distribution networks are one way of addressing this problem. They help by moving content closer to end users, reducing physical distance and thus latency. Another lesson in this course discusses in detail the CDN approach. But, not every service is hosted on a CDN, and for things like multi-player gaming between players that are geographically separated we cannot cut down the physical distance by using a CDN.</a:t>
            </a:r>
          </a:p>
          <a:p>
            <a:pPr>
              <a:defRPr sz="1800"/>
            </a:pPr>
            <a:endParaRPr>
              <a:solidFill>
                <a:schemeClr val="accent5"/>
              </a:solidFill>
            </a:endParaRPr>
          </a:p>
          <a:p>
            <a:pPr>
              <a:defRPr sz="1800"/>
            </a:pPr>
            <a:r>
              <a:rPr>
                <a:solidFill>
                  <a:schemeClr val="accent5"/>
                </a:solidFill>
              </a:rPr>
              <a:t>So we need the network itself to provide low latency. And this is complementary to CDNs — CDNs themselves will benefit from lower latency networking.</a:t>
            </a:r>
          </a:p>
        </p:txBody>
      </p:sp>
    </p:spTree>
    <p:extLst>
      <p:ext uri="{BB962C8B-B14F-4D97-AF65-F5344CB8AC3E}">
        <p14:creationId xmlns:p14="http://schemas.microsoft.com/office/powerpoint/2010/main" val="1091082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rPr>
                <a:solidFill>
                  <a:schemeClr val="accent5"/>
                </a:solidFill>
              </a:rPr>
              <a:t>Let’s look at a toy experiment to see what latency on the Internet looks like.</a:t>
            </a:r>
            <a:r>
              <a:t> I used the linux wget command-line tool to fetch just the index.html of the the landing page of this popular website. (I’ve obscured the URL so all of you don’t hammer their servers.)</a:t>
            </a:r>
          </a:p>
          <a:p>
            <a:pPr defTabSz="584200">
              <a:lnSpc>
                <a:spcPct val="100000"/>
              </a:lnSpc>
              <a:defRPr sz="1800">
                <a:latin typeface="Lucida Grande"/>
                <a:ea typeface="Lucida Grande"/>
                <a:cs typeface="Lucida Grande"/>
                <a:sym typeface="Lucida Grande"/>
              </a:defRPr>
            </a:pPr>
            <a:endParaRPr/>
          </a:p>
          <a:p>
            <a:pPr defTabSz="584200">
              <a:lnSpc>
                <a:spcPct val="100000"/>
              </a:lnSpc>
              <a:defRPr sz="1800">
                <a:latin typeface="Lucida Grande"/>
                <a:ea typeface="Lucida Grande"/>
                <a:cs typeface="Lucida Grande"/>
                <a:sym typeface="Lucida Grande"/>
              </a:defRPr>
            </a:pPr>
            <a:r>
              <a:t>This took 430ms to fetch just 20KB.</a:t>
            </a:r>
          </a:p>
          <a:p>
            <a:pPr defTabSz="584200">
              <a:lnSpc>
                <a:spcPct val="100000"/>
              </a:lnSpc>
              <a:defRPr sz="1800">
                <a:latin typeface="Lucida Grande"/>
                <a:ea typeface="Lucida Grande"/>
                <a:cs typeface="Lucida Grande"/>
                <a:sym typeface="Lucida Grande"/>
              </a:defRPr>
            </a:pPr>
            <a:r>
              <a:t>Next, I pinged a server hosting this website, which took 55ms.</a:t>
            </a:r>
          </a:p>
          <a:p>
            <a:pPr defTabSz="584200">
              <a:lnSpc>
                <a:spcPct val="100000"/>
              </a:lnSpc>
              <a:defRPr sz="1800">
                <a:latin typeface="Lucida Grande"/>
                <a:ea typeface="Lucida Grande"/>
                <a:cs typeface="Lucida Grande"/>
                <a:sym typeface="Lucida Grande"/>
              </a:defRPr>
            </a:pPr>
            <a:endParaRPr/>
          </a:p>
          <a:p>
            <a:pPr defTabSz="584200">
              <a:lnSpc>
                <a:spcPct val="100000"/>
              </a:lnSpc>
              <a:defRPr sz="1800">
                <a:latin typeface="Lucida Grande"/>
                <a:ea typeface="Lucida Grande"/>
                <a:cs typeface="Lucida Grande"/>
                <a:sym typeface="Lucida Grande"/>
              </a:defRPr>
            </a:pPr>
            <a:r>
              <a:t>I geolocated the server to Portland in the US, which is less than 6000 Km from my location in Champaign. This would be merely 19ms at the speed of light in vacuum, c. </a:t>
            </a:r>
          </a:p>
          <a:p>
            <a:pPr defTabSz="584200">
              <a:lnSpc>
                <a:spcPct val="100000"/>
              </a:lnSpc>
              <a:defRPr sz="1800">
                <a:latin typeface="Lucida Grande"/>
                <a:ea typeface="Lucida Grande"/>
                <a:cs typeface="Lucida Grande"/>
                <a:sym typeface="Lucida Grande"/>
              </a:defRPr>
            </a:pPr>
            <a:endParaRPr/>
          </a:p>
          <a:p>
            <a:pPr defTabSz="584200">
              <a:lnSpc>
                <a:spcPct val="100000"/>
              </a:lnSpc>
              <a:defRPr sz="1800">
                <a:latin typeface="Lucida Grande"/>
                <a:ea typeface="Lucida Grande"/>
                <a:cs typeface="Lucida Grande"/>
                <a:sym typeface="Lucida Grande"/>
              </a:defRPr>
            </a:pPr>
            <a:r>
              <a:t>So, in this case, the Internet is 23x slower than it could be! </a:t>
            </a:r>
            <a:r>
              <a:rPr>
                <a:solidFill>
                  <a:schemeClr val="accent5"/>
                </a:solidFill>
              </a:rPr>
              <a:t>And clearly, for 20KB, we’re not bandwidth limited.</a:t>
            </a:r>
          </a:p>
          <a:p>
            <a:pPr defTabSz="584200">
              <a:lnSpc>
                <a:spcPct val="100000"/>
              </a:lnSpc>
              <a:defRPr sz="1800">
                <a:latin typeface="Lucida Grande"/>
                <a:ea typeface="Lucida Grande"/>
                <a:cs typeface="Lucida Grande"/>
                <a:sym typeface="Lucida Grande"/>
              </a:defRPr>
            </a:pPr>
            <a:endParaRPr>
              <a:solidFill>
                <a:schemeClr val="accent5"/>
              </a:solidFill>
            </a:endParaRPr>
          </a:p>
          <a:p>
            <a:pPr defTabSz="584200">
              <a:lnSpc>
                <a:spcPct val="100000"/>
              </a:lnSpc>
              <a:defRPr sz="1800">
                <a:latin typeface="Lucida Grande"/>
                <a:ea typeface="Lucida Grande"/>
                <a:cs typeface="Lucida Grande"/>
                <a:sym typeface="Lucida Grande"/>
              </a:defRPr>
            </a:pPr>
            <a:r>
              <a:rPr>
                <a:solidFill>
                  <a:schemeClr val="accent5"/>
                </a:solidFill>
              </a:rPr>
              <a:t>It’s worth nothing that the speed of light in optical fiber is closer to 2/3rd of c, the speed of light in vacuum, but that’s not fundamental — in fact, there are niche networks today being operated over a nearly c-latency medium.</a:t>
            </a:r>
          </a:p>
        </p:txBody>
      </p:sp>
    </p:spTree>
    <p:extLst>
      <p:ext uri="{BB962C8B-B14F-4D97-AF65-F5344CB8AC3E}">
        <p14:creationId xmlns:p14="http://schemas.microsoft.com/office/powerpoint/2010/main" val="771220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7" y="2303859"/>
            <a:ext cx="14716126"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ullets">
    <p:bg>
      <p:bgPr>
        <a:solidFill>
          <a:srgbClr val="000000"/>
        </a:solidFill>
        <a:effectLst/>
      </p:bgPr>
    </p:bg>
    <p:spTree>
      <p:nvGrpSpPr>
        <p:cNvPr id="1" name=""/>
        <p:cNvGrpSpPr/>
        <p:nvPr/>
      </p:nvGrpSpPr>
      <p:grpSpPr>
        <a:xfrm>
          <a:off x="0" y="0"/>
          <a:ext cx="0" cy="0"/>
          <a:chOff x="0" y="0"/>
          <a:chExt cx="0" cy="0"/>
        </a:xfrm>
      </p:grpSpPr>
      <p:sp>
        <p:nvSpPr>
          <p:cNvPr id="117" name="正文级别 1…"/>
          <p:cNvSpPr txBox="1">
            <a:spLocks noGrp="1"/>
          </p:cNvSpPr>
          <p:nvPr>
            <p:ph type="body" idx="1"/>
          </p:nvPr>
        </p:nvSpPr>
        <p:spPr>
          <a:xfrm>
            <a:off x="4387453" y="1785937"/>
            <a:ext cx="15609094" cy="10144126"/>
          </a:xfrm>
          <a:prstGeom prst="rect">
            <a:avLst/>
          </a:prstGeom>
        </p:spPr>
        <p:txBody>
          <a:bodyPr/>
          <a:lstStyle>
            <a:lvl1pPr marL="608263" indent="-608263">
              <a:defRPr sz="5200">
                <a:solidFill>
                  <a:srgbClr val="FFFFFF"/>
                </a:solidFill>
              </a:defRPr>
            </a:lvl1pPr>
            <a:lvl2pPr marL="1052763" indent="-608263">
              <a:defRPr sz="5200">
                <a:solidFill>
                  <a:srgbClr val="FFFFFF"/>
                </a:solidFill>
              </a:defRPr>
            </a:lvl2pPr>
            <a:lvl3pPr marL="1497263" indent="-608263">
              <a:defRPr sz="5200">
                <a:solidFill>
                  <a:srgbClr val="FFFFFF"/>
                </a:solidFill>
              </a:defRPr>
            </a:lvl3pPr>
            <a:lvl4pPr marL="1941763" indent="-608263">
              <a:defRPr sz="5200">
                <a:solidFill>
                  <a:srgbClr val="FFFFFF"/>
                </a:solidFill>
              </a:defRPr>
            </a:lvl4pPr>
            <a:lvl5pPr marL="2386263" indent="-608263">
              <a:defRPr sz="52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18" name="幻灯片编号"/>
          <p:cNvSpPr txBox="1">
            <a:spLocks noGrp="1"/>
          </p:cNvSpPr>
          <p:nvPr>
            <p:ph type="sldNum" sz="quarter" idx="2"/>
          </p:nvPr>
        </p:nvSpPr>
        <p:spPr>
          <a:xfrm>
            <a:off x="11935814" y="13019484"/>
            <a:ext cx="494513" cy="511176"/>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25" name="标题文本"/>
          <p:cNvSpPr txBox="1">
            <a:spLocks noGrp="1"/>
          </p:cNvSpPr>
          <p:nvPr>
            <p:ph type="title"/>
          </p:nvPr>
        </p:nvSpPr>
        <p:spPr>
          <a:xfrm>
            <a:off x="3048000" y="0"/>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26" name="正文级别 1…"/>
          <p:cNvSpPr txBox="1">
            <a:spLocks noGrp="1"/>
          </p:cNvSpPr>
          <p:nvPr>
            <p:ph type="body" idx="1"/>
          </p:nvPr>
        </p:nvSpPr>
        <p:spPr>
          <a:xfrm>
            <a:off x="3851671" y="2589609"/>
            <a:ext cx="16680658" cy="11126391"/>
          </a:xfrm>
          <a:prstGeom prst="rect">
            <a:avLst/>
          </a:prstGeom>
        </p:spPr>
        <p:txBody>
          <a:bodyPr anchor="t">
            <a:noAutofit/>
          </a:bodyPr>
          <a:lstStyle>
            <a:lvl1pPr marL="0" indent="0">
              <a:spcBef>
                <a:spcPts val="3200"/>
              </a:spcBef>
              <a:buSzTx/>
              <a:buNone/>
              <a:defRPr sz="5800">
                <a:latin typeface="Gill Sans"/>
                <a:ea typeface="Gill Sans"/>
                <a:cs typeface="Gill Sans"/>
                <a:sym typeface="Gill Sans"/>
              </a:defRPr>
            </a:lvl1pPr>
            <a:lvl2pPr marL="1365250" indent="-793750">
              <a:spcBef>
                <a:spcPts val="0"/>
              </a:spcBef>
              <a:buSzPct val="150000"/>
              <a:defRPr>
                <a:latin typeface="Gill Sans"/>
                <a:ea typeface="Gill Sans"/>
                <a:cs typeface="Gill Sans"/>
                <a:sym typeface="Gill Sans"/>
              </a:defRPr>
            </a:lvl2pPr>
            <a:lvl3pPr marL="1936750" indent="-793750">
              <a:spcBef>
                <a:spcPts val="0"/>
              </a:spcBef>
              <a:buSzPct val="150000"/>
              <a:buChar char="-"/>
              <a:defRPr>
                <a:latin typeface="Gill Sans"/>
                <a:ea typeface="Gill Sans"/>
                <a:cs typeface="Gill Sans"/>
                <a:sym typeface="Gill Sans"/>
              </a:defRPr>
            </a:lvl3pPr>
            <a:lvl4pPr marL="2508250" indent="-793750">
              <a:spcBef>
                <a:spcPts val="0"/>
              </a:spcBef>
              <a:buSzPct val="150000"/>
              <a:defRPr>
                <a:latin typeface="Gill Sans"/>
                <a:ea typeface="Gill Sans"/>
                <a:cs typeface="Gill Sans"/>
                <a:sym typeface="Gill Sans"/>
              </a:defRPr>
            </a:lvl4pPr>
            <a:lvl5pPr marL="3079750" indent="-793750">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27"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p:bg>
      <p:bgPr>
        <a:solidFill>
          <a:srgbClr val="000000"/>
        </a:solidFill>
        <a:effectLst/>
      </p:bgPr>
    </p:bg>
    <p:spTree>
      <p:nvGrpSpPr>
        <p:cNvPr id="1" name=""/>
        <p:cNvGrpSpPr/>
        <p:nvPr/>
      </p:nvGrpSpPr>
      <p:grpSpPr>
        <a:xfrm>
          <a:off x="0" y="0"/>
          <a:ext cx="0" cy="0"/>
          <a:chOff x="0" y="0"/>
          <a:chExt cx="0" cy="0"/>
        </a:xfrm>
      </p:grpSpPr>
      <p:sp>
        <p:nvSpPr>
          <p:cNvPr id="134" name="图像"/>
          <p:cNvSpPr>
            <a:spLocks noGrp="1"/>
          </p:cNvSpPr>
          <p:nvPr>
            <p:ph type="pic" idx="13"/>
          </p:nvPr>
        </p:nvSpPr>
        <p:spPr>
          <a:xfrm>
            <a:off x="3043535" y="0"/>
            <a:ext cx="18288001" cy="13716000"/>
          </a:xfrm>
          <a:prstGeom prst="rect">
            <a:avLst/>
          </a:prstGeom>
        </p:spPr>
        <p:txBody>
          <a:bodyPr lIns="91439" tIns="45719" rIns="91439" bIns="45719" anchor="t">
            <a:noAutofit/>
          </a:bodyPr>
          <a:lstStyle/>
          <a:p>
            <a:endParaRPr/>
          </a:p>
        </p:txBody>
      </p:sp>
      <p:sp>
        <p:nvSpPr>
          <p:cNvPr id="135" name="幻灯片编号"/>
          <p:cNvSpPr txBox="1">
            <a:spLocks noGrp="1"/>
          </p:cNvSpPr>
          <p:nvPr>
            <p:ph type="sldNum" sz="quarter" idx="2"/>
          </p:nvPr>
        </p:nvSpPr>
        <p:spPr>
          <a:xfrm>
            <a:off x="11935814" y="13019484"/>
            <a:ext cx="494513" cy="511176"/>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hapter">
    <p:spTree>
      <p:nvGrpSpPr>
        <p:cNvPr id="1" name=""/>
        <p:cNvGrpSpPr/>
        <p:nvPr/>
      </p:nvGrpSpPr>
      <p:grpSpPr>
        <a:xfrm>
          <a:off x="0" y="0"/>
          <a:ext cx="0" cy="0"/>
          <a:chOff x="0" y="0"/>
          <a:chExt cx="0" cy="0"/>
        </a:xfrm>
      </p:grpSpPr>
      <p:pic>
        <p:nvPicPr>
          <p:cNvPr id="142" name="矩形" descr="矩形"/>
          <p:cNvPicPr>
            <a:picLocks/>
          </p:cNvPicPr>
          <p:nvPr/>
        </p:nvPicPr>
        <p:blipFill>
          <a:blip r:embed="rId2">
            <a:extLst/>
          </a:blip>
          <a:stretch>
            <a:fillRect/>
          </a:stretch>
        </p:blipFill>
        <p:spPr>
          <a:xfrm>
            <a:off x="-1431132" y="-80963"/>
            <a:ext cx="27246264" cy="22015451"/>
          </a:xfrm>
          <a:prstGeom prst="rect">
            <a:avLst/>
          </a:prstGeom>
          <a:effectLst>
            <a:outerShdw blurRad="177800" dist="101600" dir="2700000" rotWithShape="0">
              <a:srgbClr val="000000">
                <a:alpha val="75000"/>
              </a:srgbClr>
            </a:outerShdw>
          </a:effectLst>
        </p:spPr>
      </p:pic>
      <p:sp>
        <p:nvSpPr>
          <p:cNvPr id="143" name="矩形"/>
          <p:cNvSpPr/>
          <p:nvPr/>
        </p:nvSpPr>
        <p:spPr>
          <a:xfrm>
            <a:off x="3030140" y="0"/>
            <a:ext cx="535782" cy="13716000"/>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4" name="矩形"/>
          <p:cNvSpPr/>
          <p:nvPr/>
        </p:nvSpPr>
        <p:spPr>
          <a:xfrm>
            <a:off x="20800218" y="0"/>
            <a:ext cx="535782" cy="13716000"/>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5" name="矩形"/>
          <p:cNvSpPr/>
          <p:nvPr/>
        </p:nvSpPr>
        <p:spPr>
          <a:xfrm>
            <a:off x="3280171" y="-17860"/>
            <a:ext cx="18288001" cy="535782"/>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6" name="矩形"/>
          <p:cNvSpPr/>
          <p:nvPr/>
        </p:nvSpPr>
        <p:spPr>
          <a:xfrm>
            <a:off x="3048000" y="13198078"/>
            <a:ext cx="18288000" cy="535782"/>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7" name="Text"/>
          <p:cNvSpPr txBox="1">
            <a:spLocks noGrp="1"/>
          </p:cNvSpPr>
          <p:nvPr>
            <p:ph type="body" sz="quarter" idx="13"/>
          </p:nvPr>
        </p:nvSpPr>
        <p:spPr>
          <a:xfrm>
            <a:off x="11369564" y="6328370"/>
            <a:ext cx="1630169" cy="1041401"/>
          </a:xfrm>
          <a:prstGeom prst="rect">
            <a:avLst/>
          </a:prstGeom>
        </p:spPr>
        <p:txBody>
          <a:bodyPr wrap="none">
            <a:spAutoFit/>
          </a:bodyPr>
          <a:lstStyle>
            <a:lvl1pPr marL="0" indent="0" algn="ctr">
              <a:spcBef>
                <a:spcPts val="0"/>
              </a:spcBef>
              <a:buSzTx/>
              <a:buNone/>
              <a:defRPr sz="5800">
                <a:solidFill>
                  <a:srgbClr val="EE6D1C"/>
                </a:solidFill>
                <a:latin typeface="Helvetica"/>
                <a:ea typeface="Helvetica"/>
                <a:cs typeface="Helvetica"/>
                <a:sym typeface="Helvetica"/>
              </a:defRPr>
            </a:lvl1pPr>
          </a:lstStyle>
          <a:p>
            <a:r>
              <a:t>Text</a:t>
            </a:r>
          </a:p>
        </p:txBody>
      </p:sp>
      <p:sp>
        <p:nvSpPr>
          <p:cNvPr id="148"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62" name="标题文本"/>
          <p:cNvSpPr txBox="1">
            <a:spLocks noGrp="1"/>
          </p:cNvSpPr>
          <p:nvPr>
            <p:ph type="title"/>
          </p:nvPr>
        </p:nvSpPr>
        <p:spPr>
          <a:xfrm>
            <a:off x="3048000" y="0"/>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63"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Top">
    <p:bg>
      <p:bgPr>
        <a:solidFill>
          <a:srgbClr val="000000"/>
        </a:solidFill>
        <a:effectLst/>
      </p:bgPr>
    </p:bg>
    <p:spTree>
      <p:nvGrpSpPr>
        <p:cNvPr id="1" name=""/>
        <p:cNvGrpSpPr/>
        <p:nvPr/>
      </p:nvGrpSpPr>
      <p:grpSpPr>
        <a:xfrm>
          <a:off x="0" y="0"/>
          <a:ext cx="0" cy="0"/>
          <a:chOff x="0" y="0"/>
          <a:chExt cx="0" cy="0"/>
        </a:xfrm>
      </p:grpSpPr>
      <p:sp>
        <p:nvSpPr>
          <p:cNvPr id="170" name="标题文本"/>
          <p:cNvSpPr txBox="1">
            <a:spLocks noGrp="1"/>
          </p:cNvSpPr>
          <p:nvPr>
            <p:ph type="title"/>
          </p:nvPr>
        </p:nvSpPr>
        <p:spPr>
          <a:xfrm>
            <a:off x="4387453" y="357187"/>
            <a:ext cx="15609094" cy="3036095"/>
          </a:xfrm>
          <a:prstGeom prst="rect">
            <a:avLst/>
          </a:prstGeom>
        </p:spPr>
        <p:txBody>
          <a:bodyPr/>
          <a:lstStyle>
            <a:lvl1pPr>
              <a:defRPr>
                <a:solidFill>
                  <a:srgbClr val="FFFFFF"/>
                </a:solidFill>
              </a:defRPr>
            </a:lvl1pPr>
          </a:lstStyle>
          <a:p>
            <a:r>
              <a:t>标题文本</a:t>
            </a:r>
          </a:p>
        </p:txBody>
      </p:sp>
      <p:sp>
        <p:nvSpPr>
          <p:cNvPr id="171" name="幻灯片编号"/>
          <p:cNvSpPr txBox="1">
            <a:spLocks noGrp="1"/>
          </p:cNvSpPr>
          <p:nvPr>
            <p:ph type="sldNum" sz="quarter" idx="2"/>
          </p:nvPr>
        </p:nvSpPr>
        <p:spPr>
          <a:xfrm>
            <a:off x="11935814" y="13019484"/>
            <a:ext cx="494513" cy="511176"/>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40" y="2303861"/>
            <a:ext cx="14716125"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40" y="7072313"/>
            <a:ext cx="14716125" cy="1589486"/>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825429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37" y="9447609"/>
            <a:ext cx="14716126" cy="2000251"/>
          </a:xfrm>
          <a:prstGeom prst="rect">
            <a:avLst/>
          </a:prstGeom>
        </p:spPr>
        <p:txBody>
          <a:bodyPr anchor="b"/>
          <a:lstStyle/>
          <a:p>
            <a:r>
              <a:t>标题文本</a:t>
            </a:r>
          </a:p>
        </p:txBody>
      </p:sp>
      <p:sp>
        <p:nvSpPr>
          <p:cNvPr id="22" name="正文级别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12" y="892969"/>
            <a:ext cx="13751720"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40" y="9447610"/>
            <a:ext cx="14716125" cy="2000252"/>
          </a:xfrm>
          <a:prstGeom prst="rect">
            <a:avLst/>
          </a:prstGeom>
        </p:spPr>
        <p:txBody>
          <a:bodyPr anchor="b"/>
          <a:lstStyle/>
          <a:p>
            <a:r>
              <a:t>标题文本</a:t>
            </a:r>
          </a:p>
        </p:txBody>
      </p:sp>
      <p:sp>
        <p:nvSpPr>
          <p:cNvPr id="22" name="正文级别 1…"/>
          <p:cNvSpPr txBox="1">
            <a:spLocks noGrp="1"/>
          </p:cNvSpPr>
          <p:nvPr>
            <p:ph type="body" sz="quarter" idx="1"/>
          </p:nvPr>
        </p:nvSpPr>
        <p:spPr>
          <a:xfrm>
            <a:off x="4833940" y="11519297"/>
            <a:ext cx="14716125" cy="1589486"/>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2104131" y="13001627"/>
            <a:ext cx="432810" cy="42126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5040735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40" y="4536283"/>
            <a:ext cx="14716125"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0625022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8" y="892968"/>
            <a:ext cx="7500939"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3" y="892969"/>
            <a:ext cx="7500939" cy="5607846"/>
          </a:xfrm>
          <a:prstGeom prst="rect">
            <a:avLst/>
          </a:prstGeom>
        </p:spPr>
        <p:txBody>
          <a:bodyPr anchor="b"/>
          <a:lstStyle>
            <a:lvl1pPr>
              <a:defRPr sz="6300"/>
            </a:lvl1pPr>
          </a:lstStyle>
          <a:p>
            <a:r>
              <a:t>标题文本</a:t>
            </a:r>
          </a:p>
        </p:txBody>
      </p:sp>
      <p:sp>
        <p:nvSpPr>
          <p:cNvPr id="40" name="正文级别 1…"/>
          <p:cNvSpPr txBox="1">
            <a:spLocks noGrp="1"/>
          </p:cNvSpPr>
          <p:nvPr>
            <p:ph type="body" sz="quarter" idx="1"/>
          </p:nvPr>
        </p:nvSpPr>
        <p:spPr>
          <a:xfrm>
            <a:off x="4387453" y="6697266"/>
            <a:ext cx="7500939" cy="5768580"/>
          </a:xfrm>
          <a:prstGeom prst="rect">
            <a:avLst/>
          </a:prstGeom>
        </p:spPr>
        <p:txBody>
          <a:bodyPr anchor="t"/>
          <a:lstStyle>
            <a:lvl1pPr marL="0" indent="0" algn="ctr">
              <a:spcBef>
                <a:spcPts val="0"/>
              </a:spcBef>
              <a:buSzTx/>
              <a:buNone/>
              <a:defRPr sz="3300"/>
            </a:lvl1pPr>
            <a:lvl2pPr marL="0" indent="171450" algn="ctr">
              <a:spcBef>
                <a:spcPts val="0"/>
              </a:spcBef>
              <a:buSzTx/>
              <a:buNone/>
              <a:defRPr sz="3300"/>
            </a:lvl2pPr>
            <a:lvl3pPr marL="0" indent="342900" algn="ctr">
              <a:spcBef>
                <a:spcPts val="0"/>
              </a:spcBef>
              <a:buSzTx/>
              <a:buNone/>
              <a:defRPr sz="3300"/>
            </a:lvl3pPr>
            <a:lvl4pPr marL="0" indent="514350" algn="ctr">
              <a:spcBef>
                <a:spcPts val="0"/>
              </a:spcBef>
              <a:buSzTx/>
              <a:buNone/>
              <a:defRPr sz="3300"/>
            </a:lvl4pPr>
            <a:lvl5pPr marL="0" indent="685800" algn="ctr">
              <a:spcBef>
                <a:spcPts val="0"/>
              </a:spcBef>
              <a:buSzTx/>
              <a:buNone/>
              <a:defRPr sz="33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8860233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68608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760463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08" y="3661172"/>
            <a:ext cx="7500939"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3" y="3661172"/>
            <a:ext cx="7500939" cy="8840392"/>
          </a:xfrm>
          <a:prstGeom prst="rect">
            <a:avLst/>
          </a:prstGeom>
        </p:spPr>
        <p:txBody>
          <a:bodyPr/>
          <a:lstStyle>
            <a:lvl1pPr marL="349024" indent="-349024">
              <a:spcBef>
                <a:spcPts val="2400"/>
              </a:spcBef>
              <a:defRPr sz="2850"/>
            </a:lvl1pPr>
            <a:lvl2pPr marL="606198" indent="-349024">
              <a:spcBef>
                <a:spcPts val="2400"/>
              </a:spcBef>
              <a:defRPr sz="2850"/>
            </a:lvl2pPr>
            <a:lvl3pPr marL="863374" indent="-349024">
              <a:spcBef>
                <a:spcPts val="2400"/>
              </a:spcBef>
              <a:defRPr sz="2850"/>
            </a:lvl3pPr>
            <a:lvl4pPr marL="1120548" indent="-349024">
              <a:spcBef>
                <a:spcPts val="2400"/>
              </a:spcBef>
              <a:defRPr sz="2850"/>
            </a:lvl4pPr>
            <a:lvl5pPr marL="1377724" indent="-349024">
              <a:spcBef>
                <a:spcPts val="2400"/>
              </a:spcBef>
              <a:defRPr sz="285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617475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4" y="1785939"/>
            <a:ext cx="15609093"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218198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8" y="7161610"/>
            <a:ext cx="7500939" cy="5304236"/>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5" y="1250156"/>
            <a:ext cx="7500939" cy="5304236"/>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3" y="1250156"/>
            <a:ext cx="7500939"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8785404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40" y="8947547"/>
            <a:ext cx="14716125" cy="513601"/>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40" y="6110739"/>
            <a:ext cx="14716125" cy="744434"/>
          </a:xfrm>
          <a:prstGeom prst="rect">
            <a:avLst/>
          </a:prstGeom>
        </p:spPr>
        <p:txBody>
          <a:bodyPr>
            <a:spAutoFit/>
          </a:bodyPr>
          <a:lstStyle>
            <a:lvl1pPr marL="0" indent="0" algn="ctr">
              <a:spcBef>
                <a:spcPts val="0"/>
              </a:spcBef>
              <a:buSzTx/>
              <a:buNone/>
              <a:defRPr sz="39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24283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68769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37" y="4536281"/>
            <a:ext cx="14716126"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8901680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itle &amp; Subtitle">
    <p:spTree>
      <p:nvGrpSpPr>
        <p:cNvPr id="1" name=""/>
        <p:cNvGrpSpPr/>
        <p:nvPr/>
      </p:nvGrpSpPr>
      <p:grpSpPr>
        <a:xfrm>
          <a:off x="0" y="0"/>
          <a:ext cx="0" cy="0"/>
          <a:chOff x="0" y="0"/>
          <a:chExt cx="0" cy="0"/>
        </a:xfrm>
      </p:grpSpPr>
      <p:pic>
        <p:nvPicPr>
          <p:cNvPr id="117" name="矩形" descr="矩形"/>
          <p:cNvPicPr>
            <a:picLocks/>
          </p:cNvPicPr>
          <p:nvPr/>
        </p:nvPicPr>
        <p:blipFill>
          <a:blip r:embed="rId2">
            <a:extLst/>
          </a:blip>
          <a:stretch>
            <a:fillRect/>
          </a:stretch>
        </p:blipFill>
        <p:spPr>
          <a:xfrm>
            <a:off x="-1431132" y="-80964"/>
            <a:ext cx="27246264" cy="22015452"/>
          </a:xfrm>
          <a:prstGeom prst="rect">
            <a:avLst/>
          </a:prstGeom>
          <a:effectLst>
            <a:outerShdw blurRad="177800" dist="101600" dir="2700000" rotWithShape="0">
              <a:srgbClr val="000000">
                <a:alpha val="75000"/>
              </a:srgbClr>
            </a:outerShdw>
          </a:effectLst>
        </p:spPr>
      </p:pic>
      <p:sp>
        <p:nvSpPr>
          <p:cNvPr id="118" name="矩形"/>
          <p:cNvSpPr/>
          <p:nvPr/>
        </p:nvSpPr>
        <p:spPr>
          <a:xfrm>
            <a:off x="3030142" y="0"/>
            <a:ext cx="535781" cy="13716000"/>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19" name="矩形"/>
          <p:cNvSpPr/>
          <p:nvPr/>
        </p:nvSpPr>
        <p:spPr>
          <a:xfrm>
            <a:off x="20800219" y="0"/>
            <a:ext cx="535781" cy="13716000"/>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0" name="矩形"/>
          <p:cNvSpPr/>
          <p:nvPr/>
        </p:nvSpPr>
        <p:spPr>
          <a:xfrm>
            <a:off x="3280173" y="-17859"/>
            <a:ext cx="18288000" cy="535782"/>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1" name="矩形"/>
          <p:cNvSpPr/>
          <p:nvPr/>
        </p:nvSpPr>
        <p:spPr>
          <a:xfrm>
            <a:off x="3048000" y="13198079"/>
            <a:ext cx="18288000" cy="535782"/>
          </a:xfrm>
          <a:prstGeom prst="rect">
            <a:avLst/>
          </a:prstGeom>
          <a:solidFill>
            <a:srgbClr val="FFFFFF"/>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22" name="标题文本"/>
          <p:cNvSpPr txBox="1">
            <a:spLocks noGrp="1"/>
          </p:cNvSpPr>
          <p:nvPr>
            <p:ph type="title"/>
          </p:nvPr>
        </p:nvSpPr>
        <p:spPr>
          <a:xfrm>
            <a:off x="4833940" y="2303861"/>
            <a:ext cx="14716125" cy="4643438"/>
          </a:xfrm>
          <a:prstGeom prst="rect">
            <a:avLst/>
          </a:prstGeom>
        </p:spPr>
        <p:txBody>
          <a:bodyPr anchor="b">
            <a:noAutofit/>
          </a:bodyPr>
          <a:lstStyle>
            <a:lvl1pPr>
              <a:defRPr sz="7500">
                <a:solidFill>
                  <a:srgbClr val="EB7013"/>
                </a:solidFill>
                <a:latin typeface="Helvetica"/>
                <a:ea typeface="Helvetica"/>
                <a:cs typeface="Helvetica"/>
                <a:sym typeface="Helvetica"/>
              </a:defRPr>
            </a:lvl1pPr>
          </a:lstStyle>
          <a:p>
            <a:r>
              <a:t>标题文本</a:t>
            </a:r>
          </a:p>
        </p:txBody>
      </p:sp>
      <p:sp>
        <p:nvSpPr>
          <p:cNvPr id="123" name="正文级别 1…"/>
          <p:cNvSpPr txBox="1">
            <a:spLocks noGrp="1"/>
          </p:cNvSpPr>
          <p:nvPr>
            <p:ph type="body" sz="quarter" idx="1"/>
          </p:nvPr>
        </p:nvSpPr>
        <p:spPr>
          <a:xfrm>
            <a:off x="4833940" y="7072313"/>
            <a:ext cx="14716125" cy="1589486"/>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85985345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1" name="标题文本"/>
          <p:cNvSpPr txBox="1">
            <a:spLocks noGrp="1"/>
          </p:cNvSpPr>
          <p:nvPr>
            <p:ph type="title"/>
          </p:nvPr>
        </p:nvSpPr>
        <p:spPr>
          <a:xfrm>
            <a:off x="3565924" y="125017"/>
            <a:ext cx="17252157" cy="248245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32" name="正文级别 1…"/>
          <p:cNvSpPr txBox="1">
            <a:spLocks noGrp="1"/>
          </p:cNvSpPr>
          <p:nvPr>
            <p:ph type="body" idx="1"/>
          </p:nvPr>
        </p:nvSpPr>
        <p:spPr>
          <a:xfrm>
            <a:off x="3851673" y="3375422"/>
            <a:ext cx="16680659" cy="10340580"/>
          </a:xfrm>
          <a:prstGeom prst="rect">
            <a:avLst/>
          </a:prstGeom>
        </p:spPr>
        <p:txBody>
          <a:bodyPr anchor="t">
            <a:noAutofit/>
          </a:bodyPr>
          <a:lstStyle>
            <a:lvl1pPr marL="0" indent="0">
              <a:spcBef>
                <a:spcPts val="2400"/>
              </a:spcBef>
              <a:buSzTx/>
              <a:buNone/>
              <a:defRPr sz="4350">
                <a:latin typeface="Gill Sans"/>
                <a:ea typeface="Gill Sans"/>
                <a:cs typeface="Gill Sans"/>
                <a:sym typeface="Gill Sans"/>
              </a:defRPr>
            </a:lvl1pPr>
            <a:lvl2pPr marL="1023938" indent="-595312">
              <a:spcBef>
                <a:spcPts val="0"/>
              </a:spcBef>
              <a:buSzPct val="150000"/>
              <a:defRPr>
                <a:latin typeface="Gill Sans"/>
                <a:ea typeface="Gill Sans"/>
                <a:cs typeface="Gill Sans"/>
                <a:sym typeface="Gill Sans"/>
              </a:defRPr>
            </a:lvl2pPr>
            <a:lvl3pPr marL="1452562" indent="-595312">
              <a:spcBef>
                <a:spcPts val="0"/>
              </a:spcBef>
              <a:buSzPct val="150000"/>
              <a:buChar char="-"/>
              <a:defRPr>
                <a:latin typeface="Gill Sans"/>
                <a:ea typeface="Gill Sans"/>
                <a:cs typeface="Gill Sans"/>
                <a:sym typeface="Gill Sans"/>
              </a:defRPr>
            </a:lvl3pPr>
            <a:lvl4pPr marL="1881188" indent="-595312">
              <a:spcBef>
                <a:spcPts val="0"/>
              </a:spcBef>
              <a:buSzPct val="150000"/>
              <a:defRPr>
                <a:latin typeface="Gill Sans"/>
                <a:ea typeface="Gill Sans"/>
                <a:cs typeface="Gill Sans"/>
                <a:sym typeface="Gill Sans"/>
              </a:defRPr>
            </a:lvl4pPr>
            <a:lvl5pPr marL="2309812" indent="-595312">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3"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15840348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0" name="标题文本"/>
          <p:cNvSpPr txBox="1">
            <a:spLocks noGrp="1"/>
          </p:cNvSpPr>
          <p:nvPr>
            <p:ph type="title"/>
          </p:nvPr>
        </p:nvSpPr>
        <p:spPr>
          <a:xfrm>
            <a:off x="3048000" y="1"/>
            <a:ext cx="18288000" cy="250031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41"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41058955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Bullets">
    <p:spTree>
      <p:nvGrpSpPr>
        <p:cNvPr id="1" name=""/>
        <p:cNvGrpSpPr/>
        <p:nvPr/>
      </p:nvGrpSpPr>
      <p:grpSpPr>
        <a:xfrm>
          <a:off x="0" y="0"/>
          <a:ext cx="0" cy="0"/>
          <a:chOff x="0" y="0"/>
          <a:chExt cx="0" cy="0"/>
        </a:xfrm>
      </p:grpSpPr>
      <p:sp>
        <p:nvSpPr>
          <p:cNvPr id="164" name="矩形"/>
          <p:cNvSpPr/>
          <p:nvPr/>
        </p:nvSpPr>
        <p:spPr>
          <a:xfrm>
            <a:off x="3048000" y="1"/>
            <a:ext cx="18288000" cy="1785938"/>
          </a:xfrm>
          <a:prstGeom prst="rect">
            <a:avLst/>
          </a:prstGeom>
          <a:solidFill>
            <a:srgbClr val="EE6E12"/>
          </a:solidFill>
          <a:ln w="12700">
            <a:miter lim="400000"/>
          </a:ln>
        </p:spPr>
        <p:txBody>
          <a:bodyPr lIns="53578" tIns="53578" rIns="53578" bIns="53578"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a:p>
        </p:txBody>
      </p:sp>
      <p:sp>
        <p:nvSpPr>
          <p:cNvPr id="165" name="形状"/>
          <p:cNvSpPr/>
          <p:nvPr/>
        </p:nvSpPr>
        <p:spPr>
          <a:xfrm>
            <a:off x="3050976" y="678656"/>
            <a:ext cx="18288000" cy="857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93" y="0"/>
                </a:lnTo>
                <a:cubicBezTo>
                  <a:pt x="21593" y="0"/>
                  <a:pt x="17179" y="11327"/>
                  <a:pt x="10796" y="11250"/>
                </a:cubicBezTo>
                <a:cubicBezTo>
                  <a:pt x="4526" y="11175"/>
                  <a:pt x="0" y="0"/>
                  <a:pt x="0" y="0"/>
                </a:cubicBezTo>
                <a:close/>
              </a:path>
            </a:pathLst>
          </a:custGeom>
          <a:gradFill>
            <a:gsLst>
              <a:gs pos="0">
                <a:srgbClr val="000000">
                  <a:alpha val="20000"/>
                </a:srgbClr>
              </a:gs>
              <a:gs pos="100000">
                <a:srgbClr val="000000">
                  <a:alpha val="0"/>
                </a:srgbClr>
              </a:gs>
            </a:gsLst>
            <a:lin ang="5400000"/>
          </a:gradFill>
          <a:ln w="12700">
            <a:miter lim="400000"/>
            <a:tailEnd type="stealth"/>
          </a:ln>
        </p:spPr>
        <p:txBody>
          <a:bodyPr lIns="53578" tIns="53578" rIns="53578" bIns="53578" anchor="ctr"/>
          <a:lstStyle/>
          <a:p>
            <a:pPr>
              <a:defRPr sz="5800">
                <a:latin typeface="Gill Sans"/>
                <a:ea typeface="Gill Sans"/>
                <a:cs typeface="Gill Sans"/>
                <a:sym typeface="Gill Sans"/>
              </a:defRPr>
            </a:pPr>
            <a:endParaRPr sz="4350"/>
          </a:p>
        </p:txBody>
      </p:sp>
      <p:pic>
        <p:nvPicPr>
          <p:cNvPr id="166" name="i_mark_reverse.pdf" descr="i_mark_reverse.pdf"/>
          <p:cNvPicPr>
            <a:picLocks noChangeAspect="1"/>
          </p:cNvPicPr>
          <p:nvPr/>
        </p:nvPicPr>
        <p:blipFill>
          <a:blip r:embed="rId2">
            <a:extLst/>
          </a:blip>
          <a:stretch>
            <a:fillRect/>
          </a:stretch>
        </p:blipFill>
        <p:spPr>
          <a:xfrm>
            <a:off x="19978688" y="35719"/>
            <a:ext cx="1321595" cy="1713178"/>
          </a:xfrm>
          <a:prstGeom prst="rect">
            <a:avLst/>
          </a:prstGeom>
          <a:ln w="12700">
            <a:miter lim="400000"/>
          </a:ln>
        </p:spPr>
      </p:pic>
      <p:sp>
        <p:nvSpPr>
          <p:cNvPr id="167" name="标题文本"/>
          <p:cNvSpPr txBox="1">
            <a:spLocks noGrp="1"/>
          </p:cNvSpPr>
          <p:nvPr>
            <p:ph type="title"/>
          </p:nvPr>
        </p:nvSpPr>
        <p:spPr>
          <a:xfrm>
            <a:off x="3405188" y="1"/>
            <a:ext cx="17930813" cy="1785938"/>
          </a:xfrm>
          <a:prstGeom prst="rect">
            <a:avLst/>
          </a:prstGeom>
          <a:effectLst>
            <a:outerShdw blurRad="177800" dir="2700000" rotWithShape="0">
              <a:srgbClr val="000000">
                <a:alpha val="75000"/>
              </a:srgbClr>
            </a:outerShdw>
          </a:effectLst>
        </p:spPr>
        <p:txBody>
          <a:bodyPr>
            <a:noAutofit/>
          </a:bodyPr>
          <a:lstStyle>
            <a:lvl1pPr algn="l">
              <a:defRPr sz="5850">
                <a:solidFill>
                  <a:srgbClr val="FFFFFF"/>
                </a:solidFill>
                <a:latin typeface="Helvetica"/>
                <a:ea typeface="Helvetica"/>
                <a:cs typeface="Helvetica"/>
                <a:sym typeface="Helvetica"/>
              </a:defRPr>
            </a:lvl1pPr>
          </a:lstStyle>
          <a:p>
            <a:r>
              <a:t>标题文本</a:t>
            </a:r>
          </a:p>
        </p:txBody>
      </p:sp>
      <p:sp>
        <p:nvSpPr>
          <p:cNvPr id="168" name="正文级别 1…"/>
          <p:cNvSpPr txBox="1">
            <a:spLocks noGrp="1"/>
          </p:cNvSpPr>
          <p:nvPr>
            <p:ph type="body" idx="1"/>
          </p:nvPr>
        </p:nvSpPr>
        <p:spPr>
          <a:xfrm>
            <a:off x="3851673" y="2589610"/>
            <a:ext cx="16680659" cy="11126392"/>
          </a:xfrm>
          <a:prstGeom prst="rect">
            <a:avLst/>
          </a:prstGeom>
        </p:spPr>
        <p:txBody>
          <a:bodyPr anchor="t">
            <a:noAutofit/>
          </a:bodyPr>
          <a:lstStyle>
            <a:lvl1pPr marL="0" indent="0">
              <a:spcBef>
                <a:spcPts val="2400"/>
              </a:spcBef>
              <a:buSzTx/>
              <a:buNone/>
              <a:defRPr sz="4350">
                <a:latin typeface="Gill Sans"/>
                <a:ea typeface="Gill Sans"/>
                <a:cs typeface="Gill Sans"/>
                <a:sym typeface="Gill Sans"/>
              </a:defRPr>
            </a:lvl1pPr>
            <a:lvl2pPr marL="1023938" indent="-595312">
              <a:spcBef>
                <a:spcPts val="0"/>
              </a:spcBef>
              <a:buSzPct val="150000"/>
              <a:defRPr>
                <a:latin typeface="Gill Sans"/>
                <a:ea typeface="Gill Sans"/>
                <a:cs typeface="Gill Sans"/>
                <a:sym typeface="Gill Sans"/>
              </a:defRPr>
            </a:lvl2pPr>
            <a:lvl3pPr marL="1452562" indent="-595312">
              <a:spcBef>
                <a:spcPts val="0"/>
              </a:spcBef>
              <a:buSzPct val="150000"/>
              <a:buChar char="-"/>
              <a:defRPr>
                <a:latin typeface="Gill Sans"/>
                <a:ea typeface="Gill Sans"/>
                <a:cs typeface="Gill Sans"/>
                <a:sym typeface="Gill Sans"/>
              </a:defRPr>
            </a:lvl3pPr>
            <a:lvl4pPr marL="1881188" indent="-595312">
              <a:spcBef>
                <a:spcPts val="0"/>
              </a:spcBef>
              <a:buSzPct val="150000"/>
              <a:defRPr>
                <a:latin typeface="Gill Sans"/>
                <a:ea typeface="Gill Sans"/>
                <a:cs typeface="Gill Sans"/>
                <a:sym typeface="Gill Sans"/>
              </a:defRPr>
            </a:lvl4pPr>
            <a:lvl5pPr marL="2309812" indent="-595312">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69" name="幻灯片编号"/>
          <p:cNvSpPr txBox="1">
            <a:spLocks noGrp="1"/>
          </p:cNvSpPr>
          <p:nvPr>
            <p:ph type="sldNum" sz="quarter" idx="2"/>
          </p:nvPr>
        </p:nvSpPr>
        <p:spPr>
          <a:xfrm>
            <a:off x="12116389" y="13019485"/>
            <a:ext cx="416780" cy="42126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44531823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1"/>
            <a:ext cx="20726400" cy="2940050"/>
          </a:xfrm>
        </p:spPr>
        <p:txBody>
          <a:bodyPr/>
          <a:lstStyle/>
          <a:p>
            <a:r>
              <a:rPr lang="en-US" dirty="0"/>
              <a:t>Click to edit Master title style</a:t>
            </a:r>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82DEC0-F29B-984E-9A32-2CFE86BFBDB4}" type="datetime1">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146220015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5600"/>
            </a:lvl1pPr>
            <a:lvl2pPr>
              <a:defRPr sz="4800"/>
            </a:lvl2pPr>
            <a:lvl3pPr>
              <a:defRPr sz="40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CFB251-700D-1548-8B1C-B53516CA227C}" type="datetime1">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4964186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1"/>
            <a:ext cx="20726400" cy="2724150"/>
          </a:xfrm>
        </p:spPr>
        <p:txBody>
          <a:bodyPr anchor="t"/>
          <a:lstStyle>
            <a:lvl1pPr algn="l">
              <a:defRPr sz="8000" b="1" cap="all"/>
            </a:lvl1pPr>
          </a:lstStyle>
          <a:p>
            <a:r>
              <a:rPr lang="en-US"/>
              <a:t>Click to edit Master title style</a:t>
            </a:r>
          </a:p>
        </p:txBody>
      </p:sp>
      <p:sp>
        <p:nvSpPr>
          <p:cNvPr id="3" name="Text Placeholder 2"/>
          <p:cNvSpPr>
            <a:spLocks noGrp="1"/>
          </p:cNvSpPr>
          <p:nvPr>
            <p:ph type="body" idx="1"/>
          </p:nvPr>
        </p:nvSpPr>
        <p:spPr>
          <a:xfrm>
            <a:off x="1926168" y="5813427"/>
            <a:ext cx="207264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554E2-EFDD-1F42-BF67-B9D1CCBD8C60}" type="datetime1">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14604067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8382DF-171A-0849-819F-BC8978A00752}" type="datetime1">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446959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6"/>
            <a:ext cx="10773835"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19200" y="4349750"/>
            <a:ext cx="10773835"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5" y="3070226"/>
            <a:ext cx="10778067"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86735" y="4349750"/>
            <a:ext cx="10778067"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95F977-2E26-1D4E-BD40-FE8AE29E132D}" type="datetime1">
              <a:rPr lang="en-US" smtClean="0"/>
              <a:t>4/9/2018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114047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3" y="892968"/>
            <a:ext cx="7500938" cy="5607845"/>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905B49-0711-664B-80B4-13B31CE7EDE8}" type="datetime1">
              <a:rPr lang="en-US" smtClean="0"/>
              <a:t>4/9/2018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4441701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9317B-7FD0-854B-9374-65404920B218}" type="datetime1">
              <a:rPr lang="en-US" smtClean="0"/>
              <a:t>4/9/2018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8280765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1" y="546100"/>
            <a:ext cx="8022168" cy="232410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1"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E8B10D7A-93BB-E640-AE73-FCB359B680C4}" type="datetime1">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7156573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4779435" y="1225550"/>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4779435" y="10734676"/>
            <a:ext cx="146304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32B30C45-427C-7841-BFA0-CB37FBFD4030}" type="datetime1">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5222669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4B8F44-EE72-C942-AAA7-B1E35DF94AC7}" type="datetime1">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34296400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7"/>
            <a:ext cx="54864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7"/>
            <a:ext cx="160528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CFAF88-E32B-1449-A211-B3743B2A5CC4}" type="datetime1">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13800-9833-F549-80FC-C3497A40B0B4}" type="slidenum">
              <a:rPr lang="en-US" smtClean="0"/>
              <a:t>‹#›</a:t>
            </a:fld>
            <a:endParaRPr lang="en-US"/>
          </a:p>
        </p:txBody>
      </p:sp>
    </p:spTree>
    <p:extLst>
      <p:ext uri="{BB962C8B-B14F-4D97-AF65-F5344CB8AC3E}">
        <p14:creationId xmlns:p14="http://schemas.microsoft.com/office/powerpoint/2010/main" val="29348668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0" name="标题文本"/>
          <p:cNvSpPr txBox="1">
            <a:spLocks noGrp="1"/>
          </p:cNvSpPr>
          <p:nvPr>
            <p:ph type="title"/>
          </p:nvPr>
        </p:nvSpPr>
        <p:spPr>
          <a:xfrm>
            <a:off x="3048000" y="1"/>
            <a:ext cx="18288000" cy="2500314"/>
          </a:xfrm>
          <a:prstGeom prst="rect">
            <a:avLst/>
          </a:prstGeom>
        </p:spPr>
        <p:txBody>
          <a:bodyPr>
            <a:noAutofit/>
          </a:bodyPr>
          <a:lstStyle>
            <a:lvl1pPr>
              <a:defRPr sz="5850">
                <a:solidFill>
                  <a:srgbClr val="EE6E12"/>
                </a:solidFill>
                <a:latin typeface="Helvetica"/>
                <a:ea typeface="Helvetica"/>
                <a:cs typeface="Helvetica"/>
                <a:sym typeface="Helvetica"/>
              </a:defRPr>
            </a:lvl1pPr>
          </a:lstStyle>
          <a:p>
            <a:r>
              <a:t>标题文本</a:t>
            </a:r>
          </a:p>
        </p:txBody>
      </p:sp>
      <p:sp>
        <p:nvSpPr>
          <p:cNvPr id="141" name="幻灯片编号"/>
          <p:cNvSpPr txBox="1">
            <a:spLocks noGrp="1"/>
          </p:cNvSpPr>
          <p:nvPr>
            <p:ph type="sldNum" sz="quarter" idx="2"/>
          </p:nvPr>
        </p:nvSpPr>
        <p:spPr>
          <a:xfrm>
            <a:off x="11952883" y="13019485"/>
            <a:ext cx="743792" cy="565538"/>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11530961"/>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8" y="2303859"/>
            <a:ext cx="14716125"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38" y="7072313"/>
            <a:ext cx="14716125" cy="1589484"/>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0232455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1_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697834" y="2303859"/>
            <a:ext cx="22234357" cy="4643438"/>
          </a:xfrm>
          <a:prstGeom prst="rect">
            <a:avLst/>
          </a:prstGeom>
        </p:spPr>
        <p:txBody>
          <a:bodyPr anchor="b"/>
          <a:lstStyle>
            <a:lvl1pPr algn="l">
              <a:defRPr/>
            </a:lvl1pPr>
          </a:lstStyle>
          <a:p>
            <a:r>
              <a:rPr dirty="0" err="1"/>
              <a:t>标题文本</a:t>
            </a:r>
            <a:endParaRPr dirty="0"/>
          </a:p>
        </p:txBody>
      </p:sp>
      <p:sp>
        <p:nvSpPr>
          <p:cNvPr id="12" name="正文级别 1…"/>
          <p:cNvSpPr txBox="1">
            <a:spLocks noGrp="1"/>
          </p:cNvSpPr>
          <p:nvPr>
            <p:ph type="body" sz="quarter" idx="1"/>
          </p:nvPr>
        </p:nvSpPr>
        <p:spPr>
          <a:xfrm>
            <a:off x="697834" y="7072313"/>
            <a:ext cx="22234357" cy="3515477"/>
          </a:xfrm>
          <a:prstGeom prst="rect">
            <a:avLst/>
          </a:prstGeom>
        </p:spPr>
        <p:txBody>
          <a:bodyPr anchor="t">
            <a:noAutofit/>
          </a:bodyPr>
          <a:lstStyle>
            <a:lvl1pPr marL="0" indent="0" algn="r">
              <a:spcBef>
                <a:spcPts val="0"/>
              </a:spcBef>
              <a:buSzTx/>
              <a:buNone/>
              <a:defRPr sz="5400"/>
            </a:lvl1pPr>
            <a:lvl2pPr marL="0" indent="228588" algn="r">
              <a:spcBef>
                <a:spcPts val="0"/>
              </a:spcBef>
              <a:buSzTx/>
              <a:buNone/>
              <a:defRPr sz="5400"/>
            </a:lvl2pPr>
            <a:lvl3pPr marL="0" indent="457177" algn="r">
              <a:spcBef>
                <a:spcPts val="0"/>
              </a:spcBef>
              <a:buSzTx/>
              <a:buNone/>
              <a:defRPr sz="5400"/>
            </a:lvl3pPr>
            <a:lvl4pPr marL="0" indent="685764" algn="r">
              <a:spcBef>
                <a:spcPts val="0"/>
              </a:spcBef>
              <a:buSzTx/>
              <a:buNone/>
              <a:defRPr sz="5400"/>
            </a:lvl4pPr>
            <a:lvl5pPr marL="0" indent="914353" algn="r">
              <a:spcBef>
                <a:spcPts val="0"/>
              </a:spcBef>
              <a:buSzTx/>
              <a:buNone/>
              <a:defRPr sz="5400"/>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88384050"/>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09" y="892968"/>
            <a:ext cx="13751721"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38" y="9447610"/>
            <a:ext cx="14716125" cy="2000251"/>
          </a:xfrm>
          <a:prstGeom prst="rect">
            <a:avLst/>
          </a:prstGeom>
        </p:spPr>
        <p:txBody>
          <a:bodyPr anchor="b"/>
          <a:lstStyle/>
          <a:p>
            <a:r>
              <a:t>标题文本</a:t>
            </a:r>
          </a:p>
        </p:txBody>
      </p:sp>
      <p:sp>
        <p:nvSpPr>
          <p:cNvPr id="22" name="正文级别 1…"/>
          <p:cNvSpPr txBox="1">
            <a:spLocks noGrp="1"/>
          </p:cNvSpPr>
          <p:nvPr>
            <p:ph type="body" sz="quarter" idx="1"/>
          </p:nvPr>
        </p:nvSpPr>
        <p:spPr>
          <a:xfrm>
            <a:off x="4833938" y="11519296"/>
            <a:ext cx="14716125" cy="1589486"/>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17775" y="13001625"/>
            <a:ext cx="530593" cy="5136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310926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38" y="4536281"/>
            <a:ext cx="14716125"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238399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10" y="892968"/>
            <a:ext cx="7500938"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4" y="892970"/>
            <a:ext cx="7500938" cy="5607845"/>
          </a:xfrm>
          <a:prstGeom prst="rect">
            <a:avLst/>
          </a:prstGeom>
        </p:spPr>
        <p:txBody>
          <a:bodyPr anchor="b"/>
          <a:lstStyle>
            <a:lvl1pPr>
              <a:defRPr sz="8399"/>
            </a:lvl1pPr>
          </a:lstStyle>
          <a:p>
            <a:r>
              <a:t>标题文本</a:t>
            </a:r>
          </a:p>
        </p:txBody>
      </p:sp>
      <p:sp>
        <p:nvSpPr>
          <p:cNvPr id="40" name="正文级别 1…"/>
          <p:cNvSpPr txBox="1">
            <a:spLocks noGrp="1"/>
          </p:cNvSpPr>
          <p:nvPr>
            <p:ph type="body" sz="quarter" idx="1"/>
          </p:nvPr>
        </p:nvSpPr>
        <p:spPr>
          <a:xfrm>
            <a:off x="4387454" y="6697266"/>
            <a:ext cx="7500938" cy="5768580"/>
          </a:xfrm>
          <a:prstGeom prst="rect">
            <a:avLst/>
          </a:prstGeom>
        </p:spPr>
        <p:txBody>
          <a:bodyPr anchor="t"/>
          <a:lstStyle>
            <a:lvl1pPr marL="0" indent="0" algn="ctr">
              <a:spcBef>
                <a:spcPts val="0"/>
              </a:spcBef>
              <a:buSzTx/>
              <a:buNone/>
              <a:defRPr sz="4400"/>
            </a:lvl1pPr>
            <a:lvl2pPr marL="0" indent="228588" algn="ctr">
              <a:spcBef>
                <a:spcPts val="0"/>
              </a:spcBef>
              <a:buSzTx/>
              <a:buNone/>
              <a:defRPr sz="4400"/>
            </a:lvl2pPr>
            <a:lvl3pPr marL="0" indent="457177" algn="ctr">
              <a:spcBef>
                <a:spcPts val="0"/>
              </a:spcBef>
              <a:buSzTx/>
              <a:buNone/>
              <a:defRPr sz="4400"/>
            </a:lvl3pPr>
            <a:lvl4pPr marL="0" indent="685764" algn="ctr">
              <a:spcBef>
                <a:spcPts val="0"/>
              </a:spcBef>
              <a:buSzTx/>
              <a:buNone/>
              <a:defRPr sz="4400"/>
            </a:lvl4pPr>
            <a:lvl5pPr marL="0" indent="914353"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310486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8616109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464337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10" y="3661171"/>
            <a:ext cx="7500938"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4" y="3661171"/>
            <a:ext cx="7500938" cy="8840392"/>
          </a:xfrm>
          <a:prstGeom prst="rect">
            <a:avLst/>
          </a:prstGeom>
        </p:spPr>
        <p:txBody>
          <a:bodyPr/>
          <a:lstStyle>
            <a:lvl1pPr marL="465340" indent="-465340">
              <a:spcBef>
                <a:spcPts val="3201"/>
              </a:spcBef>
              <a:defRPr sz="3800"/>
            </a:lvl1pPr>
            <a:lvl2pPr marL="808223" indent="-465340">
              <a:spcBef>
                <a:spcPts val="3201"/>
              </a:spcBef>
              <a:defRPr sz="3800"/>
            </a:lvl2pPr>
            <a:lvl3pPr marL="1151105" indent="-465340">
              <a:spcBef>
                <a:spcPts val="3201"/>
              </a:spcBef>
              <a:defRPr sz="3800"/>
            </a:lvl3pPr>
            <a:lvl4pPr marL="1493988" indent="-465340">
              <a:spcBef>
                <a:spcPts val="3201"/>
              </a:spcBef>
              <a:defRPr sz="3800"/>
            </a:lvl4pPr>
            <a:lvl5pPr marL="1836870" indent="-465340">
              <a:spcBef>
                <a:spcPts val="3201"/>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63603466"/>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4" y="1785938"/>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18873431"/>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10" y="7161610"/>
            <a:ext cx="7500938" cy="5304234"/>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3" y="1250156"/>
            <a:ext cx="7500939" cy="5304234"/>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4" y="1250156"/>
            <a:ext cx="7500938"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92167581"/>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38" y="8947546"/>
            <a:ext cx="14716125" cy="636840"/>
          </a:xfrm>
          <a:prstGeom prst="rect">
            <a:avLst/>
          </a:prstGeom>
        </p:spPr>
        <p:txBody>
          <a:bodyPr anchor="t">
            <a:spAutoFit/>
          </a:bodyPr>
          <a:lstStyle>
            <a:lvl1pPr marL="0" indent="0" algn="ctr">
              <a:spcBef>
                <a:spcPts val="0"/>
              </a:spcBef>
              <a:buSzTx/>
              <a:buNone/>
              <a:defRPr sz="3201">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38" y="6010710"/>
            <a:ext cx="14716125" cy="944488"/>
          </a:xfrm>
          <a:prstGeom prst="rect">
            <a:avLst/>
          </a:prstGeom>
        </p:spPr>
        <p:txBody>
          <a:bodyPr>
            <a:spAutoFit/>
          </a:bodyPr>
          <a:lstStyle>
            <a:lvl1pPr marL="0" indent="0" algn="ctr">
              <a:spcBef>
                <a:spcPts val="0"/>
              </a:spcBef>
              <a:buSzTx/>
              <a:buNone/>
              <a:defRPr sz="52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2143480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1"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9619831"/>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7904339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2_Title &amp; Subtitle">
    <p:spTree>
      <p:nvGrpSpPr>
        <p:cNvPr id="1" name=""/>
        <p:cNvGrpSpPr/>
        <p:nvPr/>
      </p:nvGrpSpPr>
      <p:grpSpPr>
        <a:xfrm>
          <a:off x="0" y="0"/>
          <a:ext cx="0" cy="0"/>
          <a:chOff x="0" y="0"/>
          <a:chExt cx="0" cy="0"/>
        </a:xfrm>
      </p:grpSpPr>
      <p:sp>
        <p:nvSpPr>
          <p:cNvPr id="117" name="矩形"/>
          <p:cNvSpPr/>
          <p:nvPr/>
        </p:nvSpPr>
        <p:spPr>
          <a:xfrm>
            <a:off x="3030140" y="0"/>
            <a:ext cx="535782" cy="13716000"/>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18" name="矩形"/>
          <p:cNvSpPr/>
          <p:nvPr/>
        </p:nvSpPr>
        <p:spPr>
          <a:xfrm>
            <a:off x="20800218" y="0"/>
            <a:ext cx="535782" cy="13716000"/>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19" name="矩形"/>
          <p:cNvSpPr/>
          <p:nvPr/>
        </p:nvSpPr>
        <p:spPr>
          <a:xfrm>
            <a:off x="3280172" y="-17860"/>
            <a:ext cx="18288001" cy="535783"/>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20" name="矩形"/>
          <p:cNvSpPr/>
          <p:nvPr/>
        </p:nvSpPr>
        <p:spPr>
          <a:xfrm>
            <a:off x="3048001" y="13198079"/>
            <a:ext cx="18288000" cy="535783"/>
          </a:xfrm>
          <a:prstGeom prst="rect">
            <a:avLst/>
          </a:prstGeom>
          <a:solidFill>
            <a:srgbClr val="FFFFFF"/>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grpSp>
        <p:nvGrpSpPr>
          <p:cNvPr id="123" name="成组"/>
          <p:cNvGrpSpPr/>
          <p:nvPr/>
        </p:nvGrpSpPr>
        <p:grpSpPr>
          <a:xfrm>
            <a:off x="50801" y="204358"/>
            <a:ext cx="24282402" cy="17664376"/>
            <a:chOff x="0" y="0"/>
            <a:chExt cx="24282401" cy="17664374"/>
          </a:xfrm>
        </p:grpSpPr>
        <p:sp>
          <p:nvSpPr>
            <p:cNvPr id="121" name="矩形"/>
            <p:cNvSpPr/>
            <p:nvPr/>
          </p:nvSpPr>
          <p:spPr>
            <a:xfrm>
              <a:off x="116549" y="0"/>
              <a:ext cx="24049303" cy="17664375"/>
            </a:xfrm>
            <a:prstGeom prst="rect">
              <a:avLst/>
            </a:prstGeom>
            <a:gradFill flip="none" rotWithShape="1">
              <a:gsLst>
                <a:gs pos="28497">
                  <a:srgbClr val="FFFFFF"/>
                </a:gs>
                <a:gs pos="41968">
                  <a:srgbClr val="FFFFFF"/>
                </a:gs>
                <a:gs pos="41968">
                  <a:srgbClr val="FFFFFF"/>
                </a:gs>
                <a:gs pos="74093">
                  <a:srgbClr val="E0E0E0"/>
                </a:gs>
                <a:gs pos="100000">
                  <a:srgbClr val="C0C0C0"/>
                </a:gs>
              </a:gsLst>
              <a:path path="shape">
                <a:fillToRect l="50000" t="32222" r="50000" b="67777"/>
              </a:path>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sz="5599"/>
            </a:p>
          </p:txBody>
        </p:sp>
        <p:sp>
          <p:nvSpPr>
            <p:cNvPr id="122" name="矩形"/>
            <p:cNvSpPr/>
            <p:nvPr/>
          </p:nvSpPr>
          <p:spPr>
            <a:xfrm>
              <a:off x="0" y="13333841"/>
              <a:ext cx="24282402" cy="535783"/>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sz="3201"/>
            </a:p>
          </p:txBody>
        </p:sp>
      </p:grpSp>
      <p:sp>
        <p:nvSpPr>
          <p:cNvPr id="124" name="标题文本"/>
          <p:cNvSpPr txBox="1">
            <a:spLocks noGrp="1"/>
          </p:cNvSpPr>
          <p:nvPr>
            <p:ph type="title"/>
          </p:nvPr>
        </p:nvSpPr>
        <p:spPr>
          <a:xfrm>
            <a:off x="4833938" y="2989659"/>
            <a:ext cx="14716125" cy="4192588"/>
          </a:xfrm>
          <a:prstGeom prst="rect">
            <a:avLst/>
          </a:prstGeom>
        </p:spPr>
        <p:txBody>
          <a:bodyPr>
            <a:noAutofit/>
          </a:bodyPr>
          <a:lstStyle>
            <a:lvl1pPr>
              <a:spcBef>
                <a:spcPts val="1500"/>
              </a:spcBef>
              <a:defRPr sz="9999">
                <a:solidFill>
                  <a:srgbClr val="EB7013"/>
                </a:solidFill>
                <a:latin typeface="Helvetica"/>
                <a:ea typeface="Helvetica"/>
                <a:cs typeface="Helvetica"/>
                <a:sym typeface="Helvetica"/>
              </a:defRPr>
            </a:lvl1pPr>
          </a:lstStyle>
          <a:p>
            <a:r>
              <a:t>标题文本</a:t>
            </a:r>
          </a:p>
        </p:txBody>
      </p:sp>
      <p:sp>
        <p:nvSpPr>
          <p:cNvPr id="125" name="正文级别 1…"/>
          <p:cNvSpPr txBox="1">
            <a:spLocks noGrp="1"/>
          </p:cNvSpPr>
          <p:nvPr>
            <p:ph type="body" sz="quarter" idx="1"/>
          </p:nvPr>
        </p:nvSpPr>
        <p:spPr>
          <a:xfrm>
            <a:off x="4833938" y="6063258"/>
            <a:ext cx="14716125" cy="1589486"/>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6"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668626882"/>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3" name="标题文本"/>
          <p:cNvSpPr txBox="1">
            <a:spLocks noGrp="1"/>
          </p:cNvSpPr>
          <p:nvPr>
            <p:ph type="title"/>
          </p:nvPr>
        </p:nvSpPr>
        <p:spPr>
          <a:xfrm>
            <a:off x="-35146" y="125015"/>
            <a:ext cx="24454293" cy="2482455"/>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34" name="正文级别 1…"/>
          <p:cNvSpPr txBox="1">
            <a:spLocks noGrp="1"/>
          </p:cNvSpPr>
          <p:nvPr>
            <p:ph type="body" idx="1"/>
          </p:nvPr>
        </p:nvSpPr>
        <p:spPr>
          <a:xfrm>
            <a:off x="3851671" y="3375422"/>
            <a:ext cx="16680659" cy="10340580"/>
          </a:xfrm>
          <a:prstGeom prst="rect">
            <a:avLst/>
          </a:prstGeom>
        </p:spPr>
        <p:txBody>
          <a:bodyPr anchor="t">
            <a:noAutofit/>
          </a:bodyPr>
          <a:lstStyle>
            <a:lvl1pPr marL="0" indent="0">
              <a:spcBef>
                <a:spcPts val="3201"/>
              </a:spcBef>
              <a:buSzTx/>
              <a:buNone/>
              <a:defRPr sz="5799">
                <a:latin typeface="Gill Sans"/>
                <a:ea typeface="Gill Sans"/>
                <a:cs typeface="Gill Sans"/>
                <a:sym typeface="Gill Sans"/>
              </a:defRPr>
            </a:lvl1pPr>
            <a:lvl2pPr marL="1365180" indent="-793710">
              <a:spcBef>
                <a:spcPts val="0"/>
              </a:spcBef>
              <a:buSzPct val="150000"/>
              <a:defRPr>
                <a:latin typeface="Gill Sans"/>
                <a:ea typeface="Gill Sans"/>
                <a:cs typeface="Gill Sans"/>
                <a:sym typeface="Gill Sans"/>
              </a:defRPr>
            </a:lvl2pPr>
            <a:lvl3pPr marL="1936651" indent="-793710">
              <a:spcBef>
                <a:spcPts val="0"/>
              </a:spcBef>
              <a:buSzPct val="150000"/>
              <a:buChar char="-"/>
              <a:defRPr>
                <a:latin typeface="Gill Sans"/>
                <a:ea typeface="Gill Sans"/>
                <a:cs typeface="Gill Sans"/>
                <a:sym typeface="Gill Sans"/>
              </a:defRPr>
            </a:lvl3pPr>
            <a:lvl4pPr marL="2508122" indent="-793710">
              <a:spcBef>
                <a:spcPts val="0"/>
              </a:spcBef>
              <a:buSzPct val="150000"/>
              <a:defRPr>
                <a:latin typeface="Gill Sans"/>
                <a:ea typeface="Gill Sans"/>
                <a:cs typeface="Gill Sans"/>
                <a:sym typeface="Gill Sans"/>
              </a:defRPr>
            </a:lvl4pPr>
            <a:lvl5pPr marL="3079592" indent="-793710">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451644403"/>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2" name="标题文本"/>
          <p:cNvSpPr txBox="1">
            <a:spLocks noGrp="1"/>
          </p:cNvSpPr>
          <p:nvPr>
            <p:ph type="title"/>
          </p:nvPr>
        </p:nvSpPr>
        <p:spPr>
          <a:xfrm>
            <a:off x="3048001" y="1"/>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43"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435058997"/>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Header">
    <p:spTree>
      <p:nvGrpSpPr>
        <p:cNvPr id="1" name=""/>
        <p:cNvGrpSpPr/>
        <p:nvPr/>
      </p:nvGrpSpPr>
      <p:grpSpPr>
        <a:xfrm>
          <a:off x="0" y="0"/>
          <a:ext cx="0" cy="0"/>
          <a:chOff x="0" y="0"/>
          <a:chExt cx="0" cy="0"/>
        </a:xfrm>
      </p:grpSpPr>
      <p:sp>
        <p:nvSpPr>
          <p:cNvPr id="150" name="矩形"/>
          <p:cNvSpPr/>
          <p:nvPr/>
        </p:nvSpPr>
        <p:spPr>
          <a:xfrm>
            <a:off x="3048001" y="0"/>
            <a:ext cx="18288000" cy="1785938"/>
          </a:xfrm>
          <a:prstGeom prst="rect">
            <a:avLst/>
          </a:prstGeom>
          <a:solidFill>
            <a:srgbClr val="EE6E12"/>
          </a:solidFill>
          <a:ln w="12700">
            <a:miter lim="400000"/>
          </a:ln>
        </p:spPr>
        <p:txBody>
          <a:bodyPr lIns="71435" tIns="71435" rIns="71435" bIns="71435"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599"/>
          </a:p>
        </p:txBody>
      </p:sp>
      <p:sp>
        <p:nvSpPr>
          <p:cNvPr id="151" name="形状"/>
          <p:cNvSpPr/>
          <p:nvPr/>
        </p:nvSpPr>
        <p:spPr>
          <a:xfrm>
            <a:off x="3050976" y="678657"/>
            <a:ext cx="18288001" cy="85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93" y="0"/>
                </a:lnTo>
                <a:cubicBezTo>
                  <a:pt x="21593" y="0"/>
                  <a:pt x="17179" y="11327"/>
                  <a:pt x="10796" y="11250"/>
                </a:cubicBezTo>
                <a:cubicBezTo>
                  <a:pt x="4526" y="11175"/>
                  <a:pt x="0" y="0"/>
                  <a:pt x="0" y="0"/>
                </a:cubicBezTo>
                <a:close/>
              </a:path>
            </a:pathLst>
          </a:custGeom>
          <a:gradFill>
            <a:gsLst>
              <a:gs pos="0">
                <a:srgbClr val="000000">
                  <a:alpha val="20000"/>
                </a:srgbClr>
              </a:gs>
              <a:gs pos="100000">
                <a:srgbClr val="000000">
                  <a:alpha val="0"/>
                </a:srgbClr>
              </a:gs>
            </a:gsLst>
            <a:lin ang="5400000"/>
          </a:gradFill>
          <a:ln w="12700">
            <a:miter lim="400000"/>
            <a:tailEnd type="stealth"/>
          </a:ln>
        </p:spPr>
        <p:txBody>
          <a:bodyPr lIns="71435" tIns="71435" rIns="71435" bIns="71435" anchor="ctr"/>
          <a:lstStyle/>
          <a:p>
            <a:pPr>
              <a:defRPr sz="5800">
                <a:latin typeface="Gill Sans"/>
                <a:ea typeface="Gill Sans"/>
                <a:cs typeface="Gill Sans"/>
                <a:sym typeface="Gill Sans"/>
              </a:defRPr>
            </a:pPr>
            <a:endParaRPr sz="5799"/>
          </a:p>
        </p:txBody>
      </p:sp>
      <p:pic>
        <p:nvPicPr>
          <p:cNvPr id="152" name="i_mark_reverse.pdf" descr="i_mark_reverse.pdf"/>
          <p:cNvPicPr>
            <a:picLocks noChangeAspect="1"/>
          </p:cNvPicPr>
          <p:nvPr/>
        </p:nvPicPr>
        <p:blipFill>
          <a:blip r:embed="rId2">
            <a:extLst/>
          </a:blip>
          <a:stretch>
            <a:fillRect/>
          </a:stretch>
        </p:blipFill>
        <p:spPr>
          <a:xfrm>
            <a:off x="19978686" y="35717"/>
            <a:ext cx="1321596" cy="1713178"/>
          </a:xfrm>
          <a:prstGeom prst="rect">
            <a:avLst/>
          </a:prstGeom>
          <a:ln w="12700">
            <a:miter lim="400000"/>
          </a:ln>
        </p:spPr>
      </p:pic>
      <p:sp>
        <p:nvSpPr>
          <p:cNvPr id="153" name="标题文本"/>
          <p:cNvSpPr txBox="1">
            <a:spLocks noGrp="1"/>
          </p:cNvSpPr>
          <p:nvPr>
            <p:ph type="title"/>
          </p:nvPr>
        </p:nvSpPr>
        <p:spPr>
          <a:xfrm>
            <a:off x="3405188" y="0"/>
            <a:ext cx="17930813" cy="1785938"/>
          </a:xfrm>
          <a:prstGeom prst="rect">
            <a:avLst/>
          </a:prstGeom>
          <a:effectLst>
            <a:outerShdw blurRad="177800" dir="2700000" rotWithShape="0">
              <a:srgbClr val="000000">
                <a:alpha val="75000"/>
              </a:srgbClr>
            </a:outerShdw>
          </a:effectLst>
        </p:spPr>
        <p:txBody>
          <a:bodyPr>
            <a:noAutofit/>
          </a:bodyPr>
          <a:lstStyle>
            <a:lvl1pPr algn="l">
              <a:defRPr sz="7800">
                <a:solidFill>
                  <a:srgbClr val="FFFFFF"/>
                </a:solidFill>
                <a:latin typeface="Helvetica"/>
                <a:ea typeface="Helvetica"/>
                <a:cs typeface="Helvetica"/>
                <a:sym typeface="Helvetica"/>
              </a:defRPr>
            </a:lvl1pPr>
          </a:lstStyle>
          <a:p>
            <a:r>
              <a:t>标题文本</a:t>
            </a:r>
          </a:p>
        </p:txBody>
      </p:sp>
      <p:sp>
        <p:nvSpPr>
          <p:cNvPr id="154" name="幻灯片编号"/>
          <p:cNvSpPr txBox="1">
            <a:spLocks noGrp="1"/>
          </p:cNvSpPr>
          <p:nvPr>
            <p:ph type="sldNum" sz="quarter" idx="2"/>
          </p:nvPr>
        </p:nvSpPr>
        <p:spPr>
          <a:xfrm>
            <a:off x="11929795" y="13019484"/>
            <a:ext cx="506548" cy="513601"/>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981738645"/>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p>
            <a:fld id="{377F4D32-47A2-4336-B50B-0C88FA0544CB}" type="datetime1">
              <a:rPr lang="zh-CN" altLang="en-US" smtClean="0"/>
              <a:t>2018/4/9</a:t>
            </a:fld>
            <a:endParaRPr lang="zh-CN" altLang="en-US"/>
          </a:p>
        </p:txBody>
      </p:sp>
      <p:sp>
        <p:nvSpPr>
          <p:cNvPr id="5" name="页脚占位符 4"/>
          <p:cNvSpPr>
            <a:spLocks noGrp="1"/>
          </p:cNvSpPr>
          <p:nvPr>
            <p:ph type="ftr" sz="quarter" idx="11"/>
          </p:nvPr>
        </p:nvSpPr>
        <p:spPr>
          <a:xfrm>
            <a:off x="8077201" y="12712706"/>
            <a:ext cx="8229600" cy="730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1917775" y="13010554"/>
            <a:ext cx="530593" cy="513601"/>
          </a:xfrm>
        </p:spPr>
        <p:txBody>
          <a:bodyPr/>
          <a:lstStyle/>
          <a:p>
            <a:fld id="{F210D295-9B15-4757-888B-4FDF115DEA16}" type="slidenum">
              <a:rPr lang="zh-CN" altLang="en-US" smtClean="0"/>
              <a:t>‹#›</a:t>
            </a:fld>
            <a:endParaRPr lang="zh-CN" altLang="en-US"/>
          </a:p>
        </p:txBody>
      </p:sp>
      <p:sp>
        <p:nvSpPr>
          <p:cNvPr id="7" name="内容占位符 2"/>
          <p:cNvSpPr>
            <a:spLocks noGrp="1"/>
          </p:cNvSpPr>
          <p:nvPr>
            <p:ph idx="1"/>
          </p:nvPr>
        </p:nvSpPr>
        <p:spPr>
          <a:xfrm>
            <a:off x="1676401" y="2249216"/>
            <a:ext cx="21031200" cy="9820658"/>
          </a:xfrm>
        </p:spPr>
        <p:txBody>
          <a:bodyPr/>
          <a:lstStyle>
            <a:lvl1pPr marL="901654" indent="-901654">
              <a:buClr>
                <a:srgbClr val="00007D"/>
              </a:buClr>
              <a:buSzPct val="90000"/>
              <a:defRPr>
                <a:latin typeface="微软雅黑" panose="020B0503020204020204" pitchFamily="34" charset="-122"/>
                <a:ea typeface="微软雅黑" panose="020B0503020204020204" pitchFamily="34" charset="-122"/>
              </a:defRPr>
            </a:lvl1pPr>
            <a:lvl2pPr marL="1800134" indent="-901654">
              <a:lnSpc>
                <a:spcPct val="130000"/>
              </a:lnSpc>
              <a:buClr>
                <a:srgbClr val="9999CC"/>
              </a:buClr>
              <a:buSzPct val="80000"/>
              <a:buFont typeface="Wingdings" pitchFamily="2" charset="2"/>
              <a:buChar char=""/>
              <a:defRPr>
                <a:latin typeface="微软雅黑" panose="020B0503020204020204" pitchFamily="34" charset="-122"/>
                <a:ea typeface="微软雅黑" panose="020B0503020204020204" pitchFamily="34" charset="-122"/>
              </a:defRPr>
            </a:lvl2pPr>
            <a:lvl3pPr marL="2699862" indent="-899954">
              <a:lnSpc>
                <a:spcPct val="130000"/>
              </a:lnSpc>
              <a:buSzPct val="80000"/>
              <a:defRPr baseline="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873167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244725"/>
            <a:ext cx="207264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5"/>
            <a:ext cx="18288000" cy="3311525"/>
          </a:xfrm>
        </p:spPr>
        <p:txBody>
          <a:bodyPr/>
          <a:lstStyle>
            <a:lvl1pPr marL="0" indent="0" algn="ctr">
              <a:buNone/>
              <a:defRPr sz="4800"/>
            </a:lvl1pPr>
            <a:lvl2pPr marL="914418" indent="0" algn="ctr">
              <a:buNone/>
              <a:defRPr sz="4000"/>
            </a:lvl2pPr>
            <a:lvl3pPr marL="1828837" indent="0" algn="ctr">
              <a:buNone/>
              <a:defRPr sz="3600"/>
            </a:lvl3pPr>
            <a:lvl4pPr marL="2743255" indent="0" algn="ctr">
              <a:buNone/>
              <a:defRPr sz="3201"/>
            </a:lvl4pPr>
            <a:lvl5pPr marL="3657672" indent="0" algn="ctr">
              <a:buNone/>
              <a:defRPr sz="3201"/>
            </a:lvl5pPr>
            <a:lvl6pPr marL="4572091" indent="0" algn="ctr">
              <a:buNone/>
              <a:defRPr sz="3201"/>
            </a:lvl6pPr>
            <a:lvl7pPr marL="5486509" indent="0" algn="ctr">
              <a:buNone/>
              <a:defRPr sz="3201"/>
            </a:lvl7pPr>
            <a:lvl8pPr marL="6400928" indent="0" algn="ctr">
              <a:buNone/>
              <a:defRPr sz="3201"/>
            </a:lvl8pPr>
            <a:lvl9pPr marL="7315346" indent="0" algn="ctr">
              <a:buNone/>
              <a:defRPr sz="320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Samuel Jero</a:t>
            </a:r>
            <a:endParaRPr lang="en-US" dirty="0"/>
          </a:p>
        </p:txBody>
      </p:sp>
      <p:sp>
        <p:nvSpPr>
          <p:cNvPr id="5" name="Footer Placeholder 4"/>
          <p:cNvSpPr>
            <a:spLocks noGrp="1"/>
          </p:cNvSpPr>
          <p:nvPr>
            <p:ph type="ftr" sz="quarter" idx="11"/>
          </p:nvPr>
        </p:nvSpPr>
        <p:spPr/>
        <p:txBody>
          <a:bodyPr/>
          <a:lstStyle/>
          <a:p>
            <a:r>
              <a:rPr lang="en-US"/>
              <a:t>IMC 2017</a:t>
            </a:r>
            <a:endParaRPr lang="en-US" dirty="0"/>
          </a:p>
        </p:txBody>
      </p:sp>
      <p:sp>
        <p:nvSpPr>
          <p:cNvPr id="6" name="Slide Number Placeholder 5"/>
          <p:cNvSpPr>
            <a:spLocks noGrp="1"/>
          </p:cNvSpPr>
          <p:nvPr>
            <p:ph type="sldNum" sz="quarter" idx="12"/>
          </p:nvPr>
        </p:nvSpPr>
        <p:spPr/>
        <p:txBody>
          <a:bodyPr/>
          <a:lstStyle/>
          <a:p>
            <a:fld id="{50E0F4CD-8967-4372-BC6C-A44D0421AC81}" type="slidenum">
              <a:rPr lang="en-US" smtClean="0"/>
              <a:t>‹#›</a:t>
            </a:fld>
            <a:endParaRPr lang="en-US" dirty="0"/>
          </a:p>
        </p:txBody>
      </p:sp>
    </p:spTree>
    <p:extLst>
      <p:ext uri="{BB962C8B-B14F-4D97-AF65-F5344CB8AC3E}">
        <p14:creationId xmlns:p14="http://schemas.microsoft.com/office/powerpoint/2010/main" val="8907093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Samuel Jero</a:t>
            </a:r>
          </a:p>
        </p:txBody>
      </p:sp>
      <p:sp>
        <p:nvSpPr>
          <p:cNvPr id="5" name="Footer Placeholder 4"/>
          <p:cNvSpPr>
            <a:spLocks noGrp="1"/>
          </p:cNvSpPr>
          <p:nvPr>
            <p:ph type="ftr" sz="quarter" idx="11"/>
          </p:nvPr>
        </p:nvSpPr>
        <p:spPr/>
        <p:txBody>
          <a:bodyPr/>
          <a:lstStyle/>
          <a:p>
            <a:r>
              <a:rPr lang="en-US"/>
              <a:t>IMC 2017</a:t>
            </a:r>
          </a:p>
        </p:txBody>
      </p:sp>
      <p:sp>
        <p:nvSpPr>
          <p:cNvPr id="6" name="Slide Number Placeholder 5"/>
          <p:cNvSpPr>
            <a:spLocks noGrp="1"/>
          </p:cNvSpPr>
          <p:nvPr>
            <p:ph type="sldNum" sz="quarter" idx="12"/>
          </p:nvPr>
        </p:nvSpPr>
        <p:spPr/>
        <p:txBody>
          <a:bodyPr/>
          <a:lstStyle/>
          <a:p>
            <a:fld id="{50E0F4CD-8967-4372-BC6C-A44D0421AC81}" type="slidenum">
              <a:rPr lang="en-US" smtClean="0"/>
              <a:t>‹#›</a:t>
            </a:fld>
            <a:endParaRPr lang="en-US"/>
          </a:p>
        </p:txBody>
      </p:sp>
    </p:spTree>
    <p:extLst>
      <p:ext uri="{BB962C8B-B14F-4D97-AF65-F5344CB8AC3E}">
        <p14:creationId xmlns:p14="http://schemas.microsoft.com/office/powerpoint/2010/main" val="33400609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1" y="3419478"/>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1" y="9178930"/>
            <a:ext cx="21031200" cy="3000374"/>
          </a:xfrm>
        </p:spPr>
        <p:txBody>
          <a:bodyPr/>
          <a:lstStyle>
            <a:lvl1pPr marL="0" indent="0">
              <a:buNone/>
              <a:defRPr sz="4800">
                <a:solidFill>
                  <a:schemeClr val="tx1"/>
                </a:solidFill>
              </a:defRPr>
            </a:lvl1pPr>
            <a:lvl2pPr marL="914418" indent="0">
              <a:buNone/>
              <a:defRPr sz="4000">
                <a:solidFill>
                  <a:schemeClr val="tx1">
                    <a:tint val="75000"/>
                  </a:schemeClr>
                </a:solidFill>
              </a:defRPr>
            </a:lvl2pPr>
            <a:lvl3pPr marL="1828837" indent="0">
              <a:buNone/>
              <a:defRPr sz="3600">
                <a:solidFill>
                  <a:schemeClr val="tx1">
                    <a:tint val="75000"/>
                  </a:schemeClr>
                </a:solidFill>
              </a:defRPr>
            </a:lvl3pPr>
            <a:lvl4pPr marL="2743255" indent="0">
              <a:buNone/>
              <a:defRPr sz="3201">
                <a:solidFill>
                  <a:schemeClr val="tx1">
                    <a:tint val="75000"/>
                  </a:schemeClr>
                </a:solidFill>
              </a:defRPr>
            </a:lvl4pPr>
            <a:lvl5pPr marL="3657672" indent="0">
              <a:buNone/>
              <a:defRPr sz="3201">
                <a:solidFill>
                  <a:schemeClr val="tx1">
                    <a:tint val="75000"/>
                  </a:schemeClr>
                </a:solidFill>
              </a:defRPr>
            </a:lvl5pPr>
            <a:lvl6pPr marL="4572091" indent="0">
              <a:buNone/>
              <a:defRPr sz="3201">
                <a:solidFill>
                  <a:schemeClr val="tx1">
                    <a:tint val="75000"/>
                  </a:schemeClr>
                </a:solidFill>
              </a:defRPr>
            </a:lvl6pPr>
            <a:lvl7pPr marL="5486509" indent="0">
              <a:buNone/>
              <a:defRPr sz="3201">
                <a:solidFill>
                  <a:schemeClr val="tx1">
                    <a:tint val="75000"/>
                  </a:schemeClr>
                </a:solidFill>
              </a:defRPr>
            </a:lvl7pPr>
            <a:lvl8pPr marL="6400928" indent="0">
              <a:buNone/>
              <a:defRPr sz="3201">
                <a:solidFill>
                  <a:schemeClr val="tx1">
                    <a:tint val="75000"/>
                  </a:schemeClr>
                </a:solidFill>
              </a:defRPr>
            </a:lvl8pPr>
            <a:lvl9pPr marL="7315346" indent="0">
              <a:buNone/>
              <a:defRPr sz="32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Samuel Jero</a:t>
            </a:r>
          </a:p>
        </p:txBody>
      </p:sp>
      <p:sp>
        <p:nvSpPr>
          <p:cNvPr id="5" name="Footer Placeholder 4"/>
          <p:cNvSpPr>
            <a:spLocks noGrp="1"/>
          </p:cNvSpPr>
          <p:nvPr>
            <p:ph type="ftr" sz="quarter" idx="11"/>
          </p:nvPr>
        </p:nvSpPr>
        <p:spPr/>
        <p:txBody>
          <a:bodyPr/>
          <a:lstStyle/>
          <a:p>
            <a:r>
              <a:rPr lang="en-US"/>
              <a:t>IMC 2017</a:t>
            </a:r>
          </a:p>
        </p:txBody>
      </p:sp>
      <p:sp>
        <p:nvSpPr>
          <p:cNvPr id="6" name="Slide Number Placeholder 5"/>
          <p:cNvSpPr>
            <a:spLocks noGrp="1"/>
          </p:cNvSpPr>
          <p:nvPr>
            <p:ph type="sldNum" sz="quarter" idx="12"/>
          </p:nvPr>
        </p:nvSpPr>
        <p:spPr/>
        <p:txBody>
          <a:bodyPr/>
          <a:lstStyle/>
          <a:p>
            <a:fld id="{50E0F4CD-8967-4372-BC6C-A44D0421AC81}" type="slidenum">
              <a:rPr lang="en-US" smtClean="0"/>
              <a:t>‹#›</a:t>
            </a:fld>
            <a:endParaRPr lang="en-US"/>
          </a:p>
        </p:txBody>
      </p:sp>
    </p:spTree>
    <p:extLst>
      <p:ext uri="{BB962C8B-B14F-4D97-AF65-F5344CB8AC3E}">
        <p14:creationId xmlns:p14="http://schemas.microsoft.com/office/powerpoint/2010/main" val="32805979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1793628"/>
            <a:ext cx="10363200" cy="107617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1793632"/>
            <a:ext cx="10363200" cy="1076178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r>
              <a:rPr lang="en-US"/>
              <a:t>Samuel Jero</a:t>
            </a:r>
          </a:p>
        </p:txBody>
      </p:sp>
      <p:sp>
        <p:nvSpPr>
          <p:cNvPr id="6" name="Footer Placeholder 5"/>
          <p:cNvSpPr>
            <a:spLocks noGrp="1"/>
          </p:cNvSpPr>
          <p:nvPr>
            <p:ph type="ftr" sz="quarter" idx="11"/>
          </p:nvPr>
        </p:nvSpPr>
        <p:spPr/>
        <p:txBody>
          <a:bodyPr/>
          <a:lstStyle/>
          <a:p>
            <a:r>
              <a:rPr lang="en-US"/>
              <a:t>IMC 2017</a:t>
            </a:r>
          </a:p>
        </p:txBody>
      </p:sp>
      <p:sp>
        <p:nvSpPr>
          <p:cNvPr id="7" name="Slide Number Placeholder 6"/>
          <p:cNvSpPr>
            <a:spLocks noGrp="1"/>
          </p:cNvSpPr>
          <p:nvPr>
            <p:ph type="sldNum" sz="quarter" idx="12"/>
          </p:nvPr>
        </p:nvSpPr>
        <p:spPr/>
        <p:txBody>
          <a:bodyPr/>
          <a:lstStyle/>
          <a:p>
            <a:fld id="{50E0F4CD-8967-4372-BC6C-A44D0421AC81}" type="slidenum">
              <a:rPr lang="en-US" smtClean="0"/>
              <a:t>‹#›</a:t>
            </a:fld>
            <a:endParaRPr lang="en-US"/>
          </a:p>
        </p:txBody>
      </p:sp>
    </p:spTree>
    <p:extLst>
      <p:ext uri="{BB962C8B-B14F-4D97-AF65-F5344CB8AC3E}">
        <p14:creationId xmlns:p14="http://schemas.microsoft.com/office/powerpoint/2010/main" val="2550395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6400" y="123094"/>
            <a:ext cx="21031200" cy="1406768"/>
          </a:xfrm>
        </p:spPr>
        <p:txBody>
          <a:bodyPr/>
          <a:lstStyle/>
          <a:p>
            <a:r>
              <a:rPr lang="en-US" dirty="0"/>
              <a:t>Click to edit Master title style</a:t>
            </a:r>
          </a:p>
        </p:txBody>
      </p:sp>
      <p:sp>
        <p:nvSpPr>
          <p:cNvPr id="3" name="Text Placeholder 2"/>
          <p:cNvSpPr>
            <a:spLocks noGrp="1"/>
          </p:cNvSpPr>
          <p:nvPr>
            <p:ph type="body" idx="1"/>
          </p:nvPr>
        </p:nvSpPr>
        <p:spPr>
          <a:xfrm>
            <a:off x="1679579" y="1779699"/>
            <a:ext cx="10315573" cy="1647824"/>
          </a:xfrm>
        </p:spPr>
        <p:txBody>
          <a:bodyPr anchor="b"/>
          <a:lstStyle>
            <a:lvl1pPr marL="0" indent="0">
              <a:buNone/>
              <a:defRPr sz="4800" b="1"/>
            </a:lvl1pPr>
            <a:lvl2pPr marL="914418" indent="0">
              <a:buNone/>
              <a:defRPr sz="4000" b="1"/>
            </a:lvl2pPr>
            <a:lvl3pPr marL="1828837" indent="0">
              <a:buNone/>
              <a:defRPr sz="3600" b="1"/>
            </a:lvl3pPr>
            <a:lvl4pPr marL="2743255" indent="0">
              <a:buNone/>
              <a:defRPr sz="3201" b="1"/>
            </a:lvl4pPr>
            <a:lvl5pPr marL="3657672" indent="0">
              <a:buNone/>
              <a:defRPr sz="3201" b="1"/>
            </a:lvl5pPr>
            <a:lvl6pPr marL="4572091" indent="0">
              <a:buNone/>
              <a:defRPr sz="3201" b="1"/>
            </a:lvl6pPr>
            <a:lvl7pPr marL="5486509" indent="0">
              <a:buNone/>
              <a:defRPr sz="3201" b="1"/>
            </a:lvl7pPr>
            <a:lvl8pPr marL="6400928" indent="0">
              <a:buNone/>
              <a:defRPr sz="3201" b="1"/>
            </a:lvl8pPr>
            <a:lvl9pPr marL="7315346" indent="0">
              <a:buNone/>
              <a:defRPr sz="3201" b="1"/>
            </a:lvl9pPr>
          </a:lstStyle>
          <a:p>
            <a:pPr lvl="0"/>
            <a:r>
              <a:rPr lang="en-US"/>
              <a:t>Edit Master text styles</a:t>
            </a:r>
          </a:p>
        </p:txBody>
      </p:sp>
      <p:sp>
        <p:nvSpPr>
          <p:cNvPr id="4" name="Content Placeholder 3"/>
          <p:cNvSpPr>
            <a:spLocks noGrp="1"/>
          </p:cNvSpPr>
          <p:nvPr>
            <p:ph sz="half" idx="2"/>
          </p:nvPr>
        </p:nvSpPr>
        <p:spPr>
          <a:xfrm>
            <a:off x="1679579" y="3552093"/>
            <a:ext cx="10315573" cy="88272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2" y="1779699"/>
            <a:ext cx="10366376" cy="1647824"/>
          </a:xfrm>
        </p:spPr>
        <p:txBody>
          <a:bodyPr anchor="b"/>
          <a:lstStyle>
            <a:lvl1pPr marL="0" indent="0">
              <a:buNone/>
              <a:defRPr sz="4800" b="1"/>
            </a:lvl1pPr>
            <a:lvl2pPr marL="914418" indent="0">
              <a:buNone/>
              <a:defRPr sz="4000" b="1"/>
            </a:lvl2pPr>
            <a:lvl3pPr marL="1828837" indent="0">
              <a:buNone/>
              <a:defRPr sz="3600" b="1"/>
            </a:lvl3pPr>
            <a:lvl4pPr marL="2743255" indent="0">
              <a:buNone/>
              <a:defRPr sz="3201" b="1"/>
            </a:lvl4pPr>
            <a:lvl5pPr marL="3657672" indent="0">
              <a:buNone/>
              <a:defRPr sz="3201" b="1"/>
            </a:lvl5pPr>
            <a:lvl6pPr marL="4572091" indent="0">
              <a:buNone/>
              <a:defRPr sz="3201" b="1"/>
            </a:lvl6pPr>
            <a:lvl7pPr marL="5486509" indent="0">
              <a:buNone/>
              <a:defRPr sz="3201" b="1"/>
            </a:lvl7pPr>
            <a:lvl8pPr marL="6400928" indent="0">
              <a:buNone/>
              <a:defRPr sz="3201" b="1"/>
            </a:lvl8pPr>
            <a:lvl9pPr marL="7315346" indent="0">
              <a:buNone/>
              <a:defRPr sz="3201" b="1"/>
            </a:lvl9pPr>
          </a:lstStyle>
          <a:p>
            <a:pPr lvl="0"/>
            <a:r>
              <a:rPr lang="en-US"/>
              <a:t>Edit Master text styles</a:t>
            </a:r>
          </a:p>
        </p:txBody>
      </p:sp>
      <p:sp>
        <p:nvSpPr>
          <p:cNvPr id="6" name="Content Placeholder 5"/>
          <p:cNvSpPr>
            <a:spLocks noGrp="1"/>
          </p:cNvSpPr>
          <p:nvPr>
            <p:ph sz="quarter" idx="4"/>
          </p:nvPr>
        </p:nvSpPr>
        <p:spPr>
          <a:xfrm>
            <a:off x="12344402" y="3552093"/>
            <a:ext cx="10366376" cy="88272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Samuel Jero</a:t>
            </a:r>
          </a:p>
        </p:txBody>
      </p:sp>
      <p:sp>
        <p:nvSpPr>
          <p:cNvPr id="8" name="Footer Placeholder 7"/>
          <p:cNvSpPr>
            <a:spLocks noGrp="1"/>
          </p:cNvSpPr>
          <p:nvPr>
            <p:ph type="ftr" sz="quarter" idx="11"/>
          </p:nvPr>
        </p:nvSpPr>
        <p:spPr/>
        <p:txBody>
          <a:bodyPr/>
          <a:lstStyle/>
          <a:p>
            <a:r>
              <a:rPr lang="en-US"/>
              <a:t>IMC 2017</a:t>
            </a:r>
          </a:p>
        </p:txBody>
      </p:sp>
      <p:sp>
        <p:nvSpPr>
          <p:cNvPr id="9" name="Slide Number Placeholder 8"/>
          <p:cNvSpPr>
            <a:spLocks noGrp="1"/>
          </p:cNvSpPr>
          <p:nvPr>
            <p:ph type="sldNum" sz="quarter" idx="12"/>
          </p:nvPr>
        </p:nvSpPr>
        <p:spPr/>
        <p:txBody>
          <a:bodyPr/>
          <a:lstStyle/>
          <a:p>
            <a:fld id="{50E0F4CD-8967-4372-BC6C-A44D0421AC81}" type="slidenum">
              <a:rPr lang="en-US" smtClean="0"/>
              <a:t>‹#›</a:t>
            </a:fld>
            <a:endParaRPr lang="en-US"/>
          </a:p>
        </p:txBody>
      </p:sp>
    </p:spTree>
    <p:extLst>
      <p:ext uri="{BB962C8B-B14F-4D97-AF65-F5344CB8AC3E}">
        <p14:creationId xmlns:p14="http://schemas.microsoft.com/office/powerpoint/2010/main" val="205735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3" y="3661171"/>
            <a:ext cx="7500938" cy="8840392"/>
          </a:xfrm>
          <a:prstGeom prst="rect">
            <a:avLst/>
          </a:prstGeom>
        </p:spPr>
        <p:txBody>
          <a:bodyPr/>
          <a:lstStyle>
            <a:lvl1pPr marL="465364" indent="-465364">
              <a:spcBef>
                <a:spcPts val="3200"/>
              </a:spcBef>
              <a:defRPr sz="3800"/>
            </a:lvl1pPr>
            <a:lvl2pPr marL="808264" indent="-465364">
              <a:spcBef>
                <a:spcPts val="3200"/>
              </a:spcBef>
              <a:defRPr sz="3800"/>
            </a:lvl2pPr>
            <a:lvl3pPr marL="1151164" indent="-465364">
              <a:spcBef>
                <a:spcPts val="3200"/>
              </a:spcBef>
              <a:defRPr sz="3800"/>
            </a:lvl3pPr>
            <a:lvl4pPr marL="1494064" indent="-465364">
              <a:spcBef>
                <a:spcPts val="3200"/>
              </a:spcBef>
              <a:defRPr sz="3800"/>
            </a:lvl4pPr>
            <a:lvl5pPr marL="1836964" indent="-465364">
              <a:spcBef>
                <a:spcPts val="32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Samuel Jero</a:t>
            </a:r>
          </a:p>
        </p:txBody>
      </p:sp>
      <p:sp>
        <p:nvSpPr>
          <p:cNvPr id="4" name="Footer Placeholder 3"/>
          <p:cNvSpPr>
            <a:spLocks noGrp="1"/>
          </p:cNvSpPr>
          <p:nvPr>
            <p:ph type="ftr" sz="quarter" idx="11"/>
          </p:nvPr>
        </p:nvSpPr>
        <p:spPr/>
        <p:txBody>
          <a:bodyPr/>
          <a:lstStyle/>
          <a:p>
            <a:r>
              <a:rPr lang="en-US"/>
              <a:t>IMC 2017</a:t>
            </a:r>
          </a:p>
        </p:txBody>
      </p:sp>
      <p:sp>
        <p:nvSpPr>
          <p:cNvPr id="5" name="Slide Number Placeholder 4"/>
          <p:cNvSpPr>
            <a:spLocks noGrp="1"/>
          </p:cNvSpPr>
          <p:nvPr>
            <p:ph type="sldNum" sz="quarter" idx="12"/>
          </p:nvPr>
        </p:nvSpPr>
        <p:spPr/>
        <p:txBody>
          <a:bodyPr/>
          <a:lstStyle/>
          <a:p>
            <a:fld id="{50E0F4CD-8967-4372-BC6C-A44D0421AC81}" type="slidenum">
              <a:rPr lang="en-US" smtClean="0"/>
              <a:t>‹#›</a:t>
            </a:fld>
            <a:endParaRPr lang="en-US"/>
          </a:p>
        </p:txBody>
      </p:sp>
    </p:spTree>
    <p:extLst>
      <p:ext uri="{BB962C8B-B14F-4D97-AF65-F5344CB8AC3E}">
        <p14:creationId xmlns:p14="http://schemas.microsoft.com/office/powerpoint/2010/main" val="39278709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Samuel Jero</a:t>
            </a:r>
          </a:p>
        </p:txBody>
      </p:sp>
      <p:sp>
        <p:nvSpPr>
          <p:cNvPr id="3" name="Footer Placeholder 2"/>
          <p:cNvSpPr>
            <a:spLocks noGrp="1"/>
          </p:cNvSpPr>
          <p:nvPr>
            <p:ph type="ftr" sz="quarter" idx="11"/>
          </p:nvPr>
        </p:nvSpPr>
        <p:spPr/>
        <p:txBody>
          <a:bodyPr/>
          <a:lstStyle/>
          <a:p>
            <a:r>
              <a:rPr lang="en-US"/>
              <a:t>IMC 2017</a:t>
            </a:r>
          </a:p>
        </p:txBody>
      </p:sp>
      <p:sp>
        <p:nvSpPr>
          <p:cNvPr id="4" name="Slide Number Placeholder 3"/>
          <p:cNvSpPr>
            <a:spLocks noGrp="1"/>
          </p:cNvSpPr>
          <p:nvPr>
            <p:ph type="sldNum" sz="quarter" idx="12"/>
          </p:nvPr>
        </p:nvSpPr>
        <p:spPr/>
        <p:txBody>
          <a:bodyPr/>
          <a:lstStyle/>
          <a:p>
            <a:fld id="{50E0F4CD-8967-4372-BC6C-A44D0421AC81}" type="slidenum">
              <a:rPr lang="en-US" smtClean="0"/>
              <a:t>‹#›</a:t>
            </a:fld>
            <a:endParaRPr lang="en-US"/>
          </a:p>
        </p:txBody>
      </p:sp>
    </p:spTree>
    <p:extLst>
      <p:ext uri="{BB962C8B-B14F-4D97-AF65-F5344CB8AC3E}">
        <p14:creationId xmlns:p14="http://schemas.microsoft.com/office/powerpoint/2010/main" val="12830449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3"/>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6" y="4114801"/>
            <a:ext cx="7864474" cy="7623176"/>
          </a:xfrm>
        </p:spPr>
        <p:txBody>
          <a:bodyPr/>
          <a:lstStyle>
            <a:lvl1pPr marL="0" indent="0">
              <a:buNone/>
              <a:defRPr sz="3201"/>
            </a:lvl1pPr>
            <a:lvl2pPr marL="914418" indent="0">
              <a:buNone/>
              <a:defRPr sz="2800"/>
            </a:lvl2pPr>
            <a:lvl3pPr marL="1828837" indent="0">
              <a:buNone/>
              <a:defRPr sz="2401"/>
            </a:lvl3pPr>
            <a:lvl4pPr marL="2743255" indent="0">
              <a:buNone/>
              <a:defRPr sz="2000"/>
            </a:lvl4pPr>
            <a:lvl5pPr marL="3657672" indent="0">
              <a:buNone/>
              <a:defRPr sz="2000"/>
            </a:lvl5pPr>
            <a:lvl6pPr marL="4572091" indent="0">
              <a:buNone/>
              <a:defRPr sz="2000"/>
            </a:lvl6pPr>
            <a:lvl7pPr marL="5486509" indent="0">
              <a:buNone/>
              <a:defRPr sz="2000"/>
            </a:lvl7pPr>
            <a:lvl8pPr marL="6400928" indent="0">
              <a:buNone/>
              <a:defRPr sz="2000"/>
            </a:lvl8pPr>
            <a:lvl9pPr marL="7315346"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r>
              <a:rPr lang="en-US"/>
              <a:t>Samuel Jero</a:t>
            </a:r>
          </a:p>
        </p:txBody>
      </p:sp>
      <p:sp>
        <p:nvSpPr>
          <p:cNvPr id="6" name="Footer Placeholder 5"/>
          <p:cNvSpPr>
            <a:spLocks noGrp="1"/>
          </p:cNvSpPr>
          <p:nvPr>
            <p:ph type="ftr" sz="quarter" idx="11"/>
          </p:nvPr>
        </p:nvSpPr>
        <p:spPr/>
        <p:txBody>
          <a:bodyPr/>
          <a:lstStyle/>
          <a:p>
            <a:r>
              <a:rPr lang="en-US"/>
              <a:t>IMC 2017</a:t>
            </a:r>
          </a:p>
        </p:txBody>
      </p:sp>
      <p:sp>
        <p:nvSpPr>
          <p:cNvPr id="7" name="Slide Number Placeholder 6"/>
          <p:cNvSpPr>
            <a:spLocks noGrp="1"/>
          </p:cNvSpPr>
          <p:nvPr>
            <p:ph type="sldNum" sz="quarter" idx="12"/>
          </p:nvPr>
        </p:nvSpPr>
        <p:spPr/>
        <p:txBody>
          <a:bodyPr/>
          <a:lstStyle/>
          <a:p>
            <a:fld id="{50E0F4CD-8967-4372-BC6C-A44D0421AC81}" type="slidenum">
              <a:rPr lang="en-US" smtClean="0"/>
              <a:t>‹#›</a:t>
            </a:fld>
            <a:endParaRPr lang="en-US"/>
          </a:p>
        </p:txBody>
      </p:sp>
    </p:spTree>
    <p:extLst>
      <p:ext uri="{BB962C8B-B14F-4D97-AF65-F5344CB8AC3E}">
        <p14:creationId xmlns:p14="http://schemas.microsoft.com/office/powerpoint/2010/main" val="40415045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3"/>
            <a:ext cx="12344400" cy="9747250"/>
          </a:xfrm>
        </p:spPr>
        <p:txBody>
          <a:bodyPr anchor="t"/>
          <a:lstStyle>
            <a:lvl1pPr marL="0" indent="0">
              <a:buNone/>
              <a:defRPr sz="6400"/>
            </a:lvl1pPr>
            <a:lvl2pPr marL="914418" indent="0">
              <a:buNone/>
              <a:defRPr sz="5600"/>
            </a:lvl2pPr>
            <a:lvl3pPr marL="1828837" indent="0">
              <a:buNone/>
              <a:defRPr sz="4800"/>
            </a:lvl3pPr>
            <a:lvl4pPr marL="2743255" indent="0">
              <a:buNone/>
              <a:defRPr sz="4000"/>
            </a:lvl4pPr>
            <a:lvl5pPr marL="3657672" indent="0">
              <a:buNone/>
              <a:defRPr sz="4000"/>
            </a:lvl5pPr>
            <a:lvl6pPr marL="4572091" indent="0">
              <a:buNone/>
              <a:defRPr sz="4000"/>
            </a:lvl6pPr>
            <a:lvl7pPr marL="5486509" indent="0">
              <a:buNone/>
              <a:defRPr sz="4000"/>
            </a:lvl7pPr>
            <a:lvl8pPr marL="6400928" indent="0">
              <a:buNone/>
              <a:defRPr sz="4000"/>
            </a:lvl8pPr>
            <a:lvl9pPr marL="7315346"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6" y="4114801"/>
            <a:ext cx="7864474" cy="7623176"/>
          </a:xfrm>
        </p:spPr>
        <p:txBody>
          <a:bodyPr/>
          <a:lstStyle>
            <a:lvl1pPr marL="0" indent="0">
              <a:buNone/>
              <a:defRPr sz="3201"/>
            </a:lvl1pPr>
            <a:lvl2pPr marL="914418" indent="0">
              <a:buNone/>
              <a:defRPr sz="2800"/>
            </a:lvl2pPr>
            <a:lvl3pPr marL="1828837" indent="0">
              <a:buNone/>
              <a:defRPr sz="2401"/>
            </a:lvl3pPr>
            <a:lvl4pPr marL="2743255" indent="0">
              <a:buNone/>
              <a:defRPr sz="2000"/>
            </a:lvl4pPr>
            <a:lvl5pPr marL="3657672" indent="0">
              <a:buNone/>
              <a:defRPr sz="2000"/>
            </a:lvl5pPr>
            <a:lvl6pPr marL="4572091" indent="0">
              <a:buNone/>
              <a:defRPr sz="2000"/>
            </a:lvl6pPr>
            <a:lvl7pPr marL="5486509" indent="0">
              <a:buNone/>
              <a:defRPr sz="2000"/>
            </a:lvl7pPr>
            <a:lvl8pPr marL="6400928" indent="0">
              <a:buNone/>
              <a:defRPr sz="2000"/>
            </a:lvl8pPr>
            <a:lvl9pPr marL="7315346"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r>
              <a:rPr lang="en-US"/>
              <a:t>Samuel Jero</a:t>
            </a:r>
          </a:p>
        </p:txBody>
      </p:sp>
      <p:sp>
        <p:nvSpPr>
          <p:cNvPr id="6" name="Footer Placeholder 5"/>
          <p:cNvSpPr>
            <a:spLocks noGrp="1"/>
          </p:cNvSpPr>
          <p:nvPr>
            <p:ph type="ftr" sz="quarter" idx="11"/>
          </p:nvPr>
        </p:nvSpPr>
        <p:spPr/>
        <p:txBody>
          <a:bodyPr/>
          <a:lstStyle/>
          <a:p>
            <a:r>
              <a:rPr lang="en-US"/>
              <a:t>IMC 2017</a:t>
            </a:r>
          </a:p>
        </p:txBody>
      </p:sp>
      <p:sp>
        <p:nvSpPr>
          <p:cNvPr id="7" name="Slide Number Placeholder 6"/>
          <p:cNvSpPr>
            <a:spLocks noGrp="1"/>
          </p:cNvSpPr>
          <p:nvPr>
            <p:ph type="sldNum" sz="quarter" idx="12"/>
          </p:nvPr>
        </p:nvSpPr>
        <p:spPr/>
        <p:txBody>
          <a:bodyPr/>
          <a:lstStyle/>
          <a:p>
            <a:fld id="{50E0F4CD-8967-4372-BC6C-A44D0421AC81}" type="slidenum">
              <a:rPr lang="en-US" smtClean="0"/>
              <a:t>‹#›</a:t>
            </a:fld>
            <a:endParaRPr lang="en-US"/>
          </a:p>
        </p:txBody>
      </p:sp>
    </p:spTree>
    <p:extLst>
      <p:ext uri="{BB962C8B-B14F-4D97-AF65-F5344CB8AC3E}">
        <p14:creationId xmlns:p14="http://schemas.microsoft.com/office/powerpoint/2010/main" val="42876612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Samuel Jero</a:t>
            </a:r>
          </a:p>
        </p:txBody>
      </p:sp>
      <p:sp>
        <p:nvSpPr>
          <p:cNvPr id="5" name="Footer Placeholder 4"/>
          <p:cNvSpPr>
            <a:spLocks noGrp="1"/>
          </p:cNvSpPr>
          <p:nvPr>
            <p:ph type="ftr" sz="quarter" idx="11"/>
          </p:nvPr>
        </p:nvSpPr>
        <p:spPr/>
        <p:txBody>
          <a:bodyPr/>
          <a:lstStyle/>
          <a:p>
            <a:r>
              <a:rPr lang="en-US"/>
              <a:t>IMC 2017</a:t>
            </a:r>
          </a:p>
        </p:txBody>
      </p:sp>
      <p:sp>
        <p:nvSpPr>
          <p:cNvPr id="6" name="Slide Number Placeholder 5"/>
          <p:cNvSpPr>
            <a:spLocks noGrp="1"/>
          </p:cNvSpPr>
          <p:nvPr>
            <p:ph type="sldNum" sz="quarter" idx="12"/>
          </p:nvPr>
        </p:nvSpPr>
        <p:spPr/>
        <p:txBody>
          <a:bodyPr/>
          <a:lstStyle/>
          <a:p>
            <a:fld id="{50E0F4CD-8967-4372-BC6C-A44D0421AC81}" type="slidenum">
              <a:rPr lang="en-US" smtClean="0"/>
              <a:t>‹#›</a:t>
            </a:fld>
            <a:endParaRPr lang="en-US"/>
          </a:p>
        </p:txBody>
      </p:sp>
    </p:spTree>
    <p:extLst>
      <p:ext uri="{BB962C8B-B14F-4D97-AF65-F5344CB8AC3E}">
        <p14:creationId xmlns:p14="http://schemas.microsoft.com/office/powerpoint/2010/main" val="14337930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2" y="730251"/>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2" y="730251"/>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Samuel Jero</a:t>
            </a:r>
          </a:p>
        </p:txBody>
      </p:sp>
      <p:sp>
        <p:nvSpPr>
          <p:cNvPr id="5" name="Footer Placeholder 4"/>
          <p:cNvSpPr>
            <a:spLocks noGrp="1"/>
          </p:cNvSpPr>
          <p:nvPr>
            <p:ph type="ftr" sz="quarter" idx="11"/>
          </p:nvPr>
        </p:nvSpPr>
        <p:spPr/>
        <p:txBody>
          <a:bodyPr/>
          <a:lstStyle/>
          <a:p>
            <a:r>
              <a:rPr lang="en-US"/>
              <a:t>IMC 2017</a:t>
            </a:r>
          </a:p>
        </p:txBody>
      </p:sp>
      <p:sp>
        <p:nvSpPr>
          <p:cNvPr id="6" name="Slide Number Placeholder 5"/>
          <p:cNvSpPr>
            <a:spLocks noGrp="1"/>
          </p:cNvSpPr>
          <p:nvPr>
            <p:ph type="sldNum" sz="quarter" idx="12"/>
          </p:nvPr>
        </p:nvSpPr>
        <p:spPr/>
        <p:txBody>
          <a:bodyPr/>
          <a:lstStyle/>
          <a:p>
            <a:fld id="{50E0F4CD-8967-4372-BC6C-A44D0421AC81}" type="slidenum">
              <a:rPr lang="en-US" smtClean="0"/>
              <a:t>‹#›</a:t>
            </a:fld>
            <a:endParaRPr lang="en-US"/>
          </a:p>
        </p:txBody>
      </p:sp>
    </p:spTree>
    <p:extLst>
      <p:ext uri="{BB962C8B-B14F-4D97-AF65-F5344CB8AC3E}">
        <p14:creationId xmlns:p14="http://schemas.microsoft.com/office/powerpoint/2010/main" val="38316091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314446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4.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5.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Lst>
  <p:transition spd="med"/>
  <p:txStyles>
    <p:titleStyle>
      <a:lvl1pPr marL="0" marR="0" indent="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4" y="625079"/>
            <a:ext cx="15609093"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4" y="3661172"/>
            <a:ext cx="15609093"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2104131" y="13010555"/>
            <a:ext cx="432810" cy="421268"/>
          </a:xfrm>
          <a:prstGeom prst="rect">
            <a:avLst/>
          </a:prstGeom>
          <a:ln w="12700">
            <a:miter lim="400000"/>
          </a:ln>
        </p:spPr>
        <p:txBody>
          <a:bodyPr wrap="none" lIns="71437" tIns="71437" rIns="71437" bIns="71437">
            <a:spAutoFit/>
          </a:bodyPr>
          <a:lstStyle>
            <a:lvl1pPr>
              <a:defRPr sz="1800"/>
            </a:lvl1pPr>
          </a:lstStyle>
          <a:p>
            <a:fld id="{86CB4B4D-7CA3-9044-876B-883B54F8677D}" type="slidenum">
              <a:t>‹#›</a:t>
            </a:fld>
            <a:endParaRPr/>
          </a:p>
        </p:txBody>
      </p:sp>
    </p:spTree>
    <p:extLst>
      <p:ext uri="{BB962C8B-B14F-4D97-AF65-F5344CB8AC3E}">
        <p14:creationId xmlns:p14="http://schemas.microsoft.com/office/powerpoint/2010/main" val="246907812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ransition spd="med"/>
  <p:txStyles>
    <p:titleStyle>
      <a:lvl1pPr marL="0" marR="0" indent="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1pPr>
      <a:lvl2pPr marL="0" marR="0" indent="1714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2pPr>
      <a:lvl3pPr marL="0" marR="0" indent="3429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3pPr>
      <a:lvl4pPr marL="0" marR="0" indent="5143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4pPr>
      <a:lvl5pPr marL="0" marR="0" indent="6858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5pPr>
      <a:lvl6pPr marL="0" marR="0" indent="8572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6pPr>
      <a:lvl7pPr marL="0" marR="0" indent="10287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7pPr>
      <a:lvl8pPr marL="0" marR="0" indent="120015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8pPr>
      <a:lvl9pPr marL="0" marR="0" indent="1371600" algn="ctr" defTabSz="43815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Helvetica Light"/>
        </a:defRPr>
      </a:lvl9pPr>
    </p:titleStyle>
    <p:bodyStyle>
      <a:lvl1pPr marL="4630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1pPr>
      <a:lvl2pPr marL="79639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2pPr>
      <a:lvl3pPr marL="112977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3pPr>
      <a:lvl4pPr marL="146314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4pPr>
      <a:lvl5pPr marL="17965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5pPr>
      <a:lvl6pPr marL="212989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6pPr>
      <a:lvl7pPr marL="246327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7pPr>
      <a:lvl8pPr marL="2796646"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8pPr>
      <a:lvl9pPr marL="3130020" marR="0" indent="-463020" algn="l" defTabSz="438150" rtl="0" latinLnBrk="0">
        <a:lnSpc>
          <a:spcPct val="100000"/>
        </a:lnSpc>
        <a:spcBef>
          <a:spcPts val="3150"/>
        </a:spcBef>
        <a:spcAft>
          <a:spcPts val="0"/>
        </a:spcAft>
        <a:buClrTx/>
        <a:buSzPct val="75000"/>
        <a:buFontTx/>
        <a:buChar char="•"/>
        <a:tabLst/>
        <a:defRPr sz="37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1714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3429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5143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6858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8572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0287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20015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371600" algn="ctr" defTabSz="43815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6"/>
            <a:ext cx="21945600" cy="2286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19200" y="3200401"/>
            <a:ext cx="21945600" cy="9051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19200" y="12712701"/>
            <a:ext cx="5689600" cy="730250"/>
          </a:xfrm>
          <a:prstGeom prst="rect">
            <a:avLst/>
          </a:prstGeom>
        </p:spPr>
        <p:txBody>
          <a:bodyPr vert="horz" lIns="91440" tIns="45720" rIns="91440" bIns="45720" rtlCol="0" anchor="ctr"/>
          <a:lstStyle>
            <a:lvl1pPr algn="l">
              <a:defRPr sz="2400">
                <a:solidFill>
                  <a:schemeClr val="tx1">
                    <a:tint val="75000"/>
                  </a:schemeClr>
                </a:solidFill>
                <a:latin typeface="+mn-lt"/>
                <a:cs typeface="Arial"/>
              </a:defRPr>
            </a:lvl1pPr>
          </a:lstStyle>
          <a:p>
            <a:fld id="{3BA6B21B-622C-0941-840D-742673E83CDA}" type="datetime1">
              <a:rPr lang="en-US" smtClean="0"/>
              <a:t>4/9/2018</a:t>
            </a:fld>
            <a:endParaRPr lang="en-US"/>
          </a:p>
        </p:txBody>
      </p:sp>
      <p:sp>
        <p:nvSpPr>
          <p:cNvPr id="5" name="Footer Placeholder 4"/>
          <p:cNvSpPr>
            <a:spLocks noGrp="1"/>
          </p:cNvSpPr>
          <p:nvPr>
            <p:ph type="ftr" sz="quarter" idx="3"/>
          </p:nvPr>
        </p:nvSpPr>
        <p:spPr>
          <a:xfrm>
            <a:off x="8331200" y="12712701"/>
            <a:ext cx="7721600" cy="730250"/>
          </a:xfrm>
          <a:prstGeom prst="rect">
            <a:avLst/>
          </a:prstGeom>
        </p:spPr>
        <p:txBody>
          <a:bodyPr vert="horz" lIns="91440" tIns="45720" rIns="91440" bIns="45720" rtlCol="0" anchor="ctr"/>
          <a:lstStyle>
            <a:lvl1pPr algn="ctr">
              <a:defRPr sz="2400">
                <a:solidFill>
                  <a:schemeClr val="tx1">
                    <a:tint val="75000"/>
                  </a:schemeClr>
                </a:solidFill>
                <a:latin typeface="+mn-lt"/>
                <a:cs typeface="Arial"/>
              </a:defRPr>
            </a:lvl1pPr>
          </a:lstStyle>
          <a:p>
            <a:endParaRPr lang="en-US"/>
          </a:p>
        </p:txBody>
      </p:sp>
      <p:sp>
        <p:nvSpPr>
          <p:cNvPr id="6" name="Slide Number Placeholder 5"/>
          <p:cNvSpPr>
            <a:spLocks noGrp="1"/>
          </p:cNvSpPr>
          <p:nvPr>
            <p:ph type="sldNum" sz="quarter" idx="4"/>
          </p:nvPr>
        </p:nvSpPr>
        <p:spPr>
          <a:xfrm>
            <a:off x="17475200" y="12712701"/>
            <a:ext cx="5689600" cy="730250"/>
          </a:xfrm>
          <a:prstGeom prst="rect">
            <a:avLst/>
          </a:prstGeom>
        </p:spPr>
        <p:txBody>
          <a:bodyPr vert="horz" lIns="91440" tIns="45720" rIns="91440" bIns="45720" rtlCol="0" anchor="ctr"/>
          <a:lstStyle>
            <a:lvl1pPr algn="r">
              <a:defRPr sz="2400">
                <a:solidFill>
                  <a:schemeClr val="tx1">
                    <a:tint val="75000"/>
                  </a:schemeClr>
                </a:solidFill>
                <a:latin typeface="+mn-lt"/>
                <a:cs typeface="Arial"/>
              </a:defRPr>
            </a:lvl1pPr>
          </a:lstStyle>
          <a:p>
            <a:fld id="{AC913800-9833-F549-80FC-C3497A40B0B4}" type="slidenum">
              <a:rPr lang="en-US" smtClean="0"/>
              <a:pPr/>
              <a:t>‹#›</a:t>
            </a:fld>
            <a:endParaRPr lang="en-US"/>
          </a:p>
        </p:txBody>
      </p:sp>
    </p:spTree>
    <p:extLst>
      <p:ext uri="{BB962C8B-B14F-4D97-AF65-F5344CB8AC3E}">
        <p14:creationId xmlns:p14="http://schemas.microsoft.com/office/powerpoint/2010/main" val="142119454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ctr" defTabSz="914400" rtl="0" eaLnBrk="1" latinLnBrk="0" hangingPunct="1">
        <a:spcBef>
          <a:spcPct val="0"/>
        </a:spcBef>
        <a:buNone/>
        <a:defRPr sz="8800" kern="1200">
          <a:solidFill>
            <a:srgbClr val="0D49E1"/>
          </a:solidFill>
          <a:latin typeface="+mn-lt"/>
          <a:ea typeface="+mj-ea"/>
          <a:cs typeface="Arial"/>
        </a:defRPr>
      </a:lvl1pPr>
    </p:titleStyle>
    <p:bodyStyle>
      <a:lvl1pPr marL="0" indent="0" algn="l" defTabSz="914400" rtl="0" eaLnBrk="1" latinLnBrk="0" hangingPunct="1">
        <a:spcBef>
          <a:spcPct val="20000"/>
        </a:spcBef>
        <a:buFont typeface="Arial"/>
        <a:buNone/>
        <a:defRPr sz="6400" kern="1200">
          <a:solidFill>
            <a:schemeClr val="tx1"/>
          </a:solidFill>
          <a:latin typeface="+mn-lt"/>
          <a:ea typeface="+mn-ea"/>
          <a:cs typeface="Arial"/>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Arial"/>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Arial"/>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Arial"/>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4"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4"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17775" y="13010553"/>
            <a:ext cx="530593" cy="513601"/>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65648468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Lst>
  <p:transition spd="med"/>
  <p:txStyles>
    <p:titleStyle>
      <a:lvl1pPr marL="0" marR="0" indent="0"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1pPr>
      <a:lvl2pPr marL="0" marR="0" indent="228588"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2pPr>
      <a:lvl3pPr marL="0" marR="0" indent="457177"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3pPr>
      <a:lvl4pPr marL="0" marR="0" indent="685764"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4pPr>
      <a:lvl5pPr marL="0" marR="0" indent="914353"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5pPr>
      <a:lvl6pPr marL="0" marR="0" indent="1142941"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6pPr>
      <a:lvl7pPr marL="0" marR="0" indent="1371530"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7pPr>
      <a:lvl8pPr marL="0" marR="0" indent="1600118"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8pPr>
      <a:lvl9pPr marL="0" marR="0" indent="1828707" algn="ctr" defTabSz="584171" rtl="0" latinLnBrk="0">
        <a:lnSpc>
          <a:spcPct val="100000"/>
        </a:lnSpc>
        <a:spcBef>
          <a:spcPts val="0"/>
        </a:spcBef>
        <a:spcAft>
          <a:spcPts val="0"/>
        </a:spcAft>
        <a:buClrTx/>
        <a:buSzTx/>
        <a:buFontTx/>
        <a:buNone/>
        <a:tabLst/>
        <a:defRPr sz="11199" b="0" i="0" u="none" strike="noStrike" cap="none" spc="0" baseline="0">
          <a:ln>
            <a:noFill/>
          </a:ln>
          <a:solidFill>
            <a:srgbClr val="000000"/>
          </a:solidFill>
          <a:uFillTx/>
          <a:latin typeface="+mn-lt"/>
          <a:ea typeface="+mn-ea"/>
          <a:cs typeface="+mn-cs"/>
          <a:sym typeface="Helvetica Light"/>
        </a:defRPr>
      </a:lvl9pPr>
    </p:titleStyle>
    <p:bodyStyle>
      <a:lvl1pPr marL="617329"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06"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283"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761"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238"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715"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193"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670"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147" marR="0" indent="-617329" algn="l" defTabSz="584171"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88"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77"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64"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353"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941"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530"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118"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707" algn="ctr" defTabSz="58417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263769"/>
            <a:ext cx="21031200" cy="128367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1768236"/>
            <a:ext cx="21031200" cy="1083896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853376"/>
            <a:ext cx="5486400" cy="730250"/>
          </a:xfrm>
          <a:prstGeom prst="rect">
            <a:avLst/>
          </a:prstGeom>
        </p:spPr>
        <p:txBody>
          <a:bodyPr vert="horz" lIns="91440" tIns="45720" rIns="91440" bIns="45720" rtlCol="0" anchor="ctr"/>
          <a:lstStyle>
            <a:lvl1pPr algn="l">
              <a:defRPr lang="en-US" sz="2813" smtClean="0"/>
            </a:lvl1pPr>
          </a:lstStyle>
          <a:p>
            <a:r>
              <a:rPr lang="en-US" dirty="0"/>
              <a:t>Samuel Jero</a:t>
            </a:r>
            <a:endParaRPr lang="en-US" sz="2531" dirty="0"/>
          </a:p>
        </p:txBody>
      </p:sp>
      <p:sp>
        <p:nvSpPr>
          <p:cNvPr id="5" name="Footer Placeholder 4"/>
          <p:cNvSpPr>
            <a:spLocks noGrp="1"/>
          </p:cNvSpPr>
          <p:nvPr>
            <p:ph type="ftr" sz="quarter" idx="3"/>
          </p:nvPr>
        </p:nvSpPr>
        <p:spPr>
          <a:xfrm>
            <a:off x="8077200" y="12853376"/>
            <a:ext cx="8229600" cy="730250"/>
          </a:xfrm>
          <a:prstGeom prst="rect">
            <a:avLst/>
          </a:prstGeom>
        </p:spPr>
        <p:txBody>
          <a:bodyPr vert="horz" lIns="91440" tIns="45720" rIns="91440" bIns="45720" rtlCol="0" anchor="ctr"/>
          <a:lstStyle>
            <a:lvl1pPr algn="ctr">
              <a:defRPr lang="en-US" sz="2813"/>
            </a:lvl1pPr>
          </a:lstStyle>
          <a:p>
            <a:r>
              <a:rPr lang="en-US" dirty="0"/>
              <a:t>IMC 2017</a:t>
            </a:r>
          </a:p>
        </p:txBody>
      </p:sp>
      <p:sp>
        <p:nvSpPr>
          <p:cNvPr id="6" name="Slide Number Placeholder 5"/>
          <p:cNvSpPr>
            <a:spLocks noGrp="1"/>
          </p:cNvSpPr>
          <p:nvPr>
            <p:ph type="sldNum" sz="quarter" idx="4"/>
          </p:nvPr>
        </p:nvSpPr>
        <p:spPr>
          <a:xfrm>
            <a:off x="17221200" y="12853376"/>
            <a:ext cx="5486400" cy="730250"/>
          </a:xfrm>
          <a:prstGeom prst="rect">
            <a:avLst/>
          </a:prstGeom>
        </p:spPr>
        <p:txBody>
          <a:bodyPr vert="horz" lIns="91440" tIns="45720" rIns="91440" bIns="45720" rtlCol="0" anchor="ctr"/>
          <a:lstStyle>
            <a:lvl1pPr algn="r">
              <a:defRPr lang="en-US" sz="2813" smtClean="0"/>
            </a:lvl1pPr>
          </a:lstStyle>
          <a:p>
            <a:fld id="{50E0F4CD-8967-4372-BC6C-A44D0421AC81}" type="slidenum">
              <a:rPr lang="en-US" smtClean="0"/>
              <a:pPr/>
              <a:t>‹#›</a:t>
            </a:fld>
            <a:endParaRPr lang="en-US" dirty="0"/>
          </a:p>
        </p:txBody>
      </p:sp>
      <p:cxnSp>
        <p:nvCxnSpPr>
          <p:cNvPr id="10" name="Straight Connector 9"/>
          <p:cNvCxnSpPr/>
          <p:nvPr userDrawn="1"/>
        </p:nvCxnSpPr>
        <p:spPr>
          <a:xfrm>
            <a:off x="0" y="12730286"/>
            <a:ext cx="24384000" cy="0"/>
          </a:xfrm>
          <a:prstGeom prst="line">
            <a:avLst/>
          </a:prstGeom>
          <a:ln w="25400">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userDrawn="1"/>
        </p:nvCxnSpPr>
        <p:spPr>
          <a:xfrm>
            <a:off x="0" y="1657839"/>
            <a:ext cx="24384000" cy="0"/>
          </a:xfrm>
          <a:prstGeom prst="line">
            <a:avLst/>
          </a:prstGeom>
          <a:ln w="25400">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878679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hdr="0"/>
  <p:txStyles>
    <p:titleStyle>
      <a:lvl1pPr algn="l" defTabSz="1828837" rtl="0" eaLnBrk="1" latinLnBrk="0" hangingPunct="1">
        <a:lnSpc>
          <a:spcPct val="90000"/>
        </a:lnSpc>
        <a:spcBef>
          <a:spcPct val="0"/>
        </a:spcBef>
        <a:buNone/>
        <a:defRPr sz="8801" kern="1200">
          <a:solidFill>
            <a:schemeClr val="tx1"/>
          </a:solidFill>
          <a:latin typeface="+mj-lt"/>
          <a:ea typeface="+mj-ea"/>
          <a:cs typeface="+mj-cs"/>
        </a:defRPr>
      </a:lvl1pPr>
    </p:titleStyle>
    <p:bodyStyle>
      <a:lvl1pPr marL="457209" indent="-457209" algn="l" defTabSz="1828837"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28" indent="-457209" algn="l" defTabSz="1828837"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46" indent="-457209" algn="l" defTabSz="1828837"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63"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82"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300"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719"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137"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555"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37" rtl="0" eaLnBrk="1" latinLnBrk="0" hangingPunct="1">
        <a:defRPr sz="3600" kern="1200">
          <a:solidFill>
            <a:schemeClr val="tx1"/>
          </a:solidFill>
          <a:latin typeface="+mn-lt"/>
          <a:ea typeface="+mn-ea"/>
          <a:cs typeface="+mn-cs"/>
        </a:defRPr>
      </a:lvl1pPr>
      <a:lvl2pPr marL="914418" algn="l" defTabSz="1828837" rtl="0" eaLnBrk="1" latinLnBrk="0" hangingPunct="1">
        <a:defRPr sz="3600" kern="1200">
          <a:solidFill>
            <a:schemeClr val="tx1"/>
          </a:solidFill>
          <a:latin typeface="+mn-lt"/>
          <a:ea typeface="+mn-ea"/>
          <a:cs typeface="+mn-cs"/>
        </a:defRPr>
      </a:lvl2pPr>
      <a:lvl3pPr marL="1828837" algn="l" defTabSz="1828837" rtl="0" eaLnBrk="1" latinLnBrk="0" hangingPunct="1">
        <a:defRPr sz="3600" kern="1200">
          <a:solidFill>
            <a:schemeClr val="tx1"/>
          </a:solidFill>
          <a:latin typeface="+mn-lt"/>
          <a:ea typeface="+mn-ea"/>
          <a:cs typeface="+mn-cs"/>
        </a:defRPr>
      </a:lvl3pPr>
      <a:lvl4pPr marL="2743255" algn="l" defTabSz="1828837" rtl="0" eaLnBrk="1" latinLnBrk="0" hangingPunct="1">
        <a:defRPr sz="3600" kern="1200">
          <a:solidFill>
            <a:schemeClr val="tx1"/>
          </a:solidFill>
          <a:latin typeface="+mn-lt"/>
          <a:ea typeface="+mn-ea"/>
          <a:cs typeface="+mn-cs"/>
        </a:defRPr>
      </a:lvl4pPr>
      <a:lvl5pPr marL="3657672" algn="l" defTabSz="1828837" rtl="0" eaLnBrk="1" latinLnBrk="0" hangingPunct="1">
        <a:defRPr sz="3600" kern="1200">
          <a:solidFill>
            <a:schemeClr val="tx1"/>
          </a:solidFill>
          <a:latin typeface="+mn-lt"/>
          <a:ea typeface="+mn-ea"/>
          <a:cs typeface="+mn-cs"/>
        </a:defRPr>
      </a:lvl5pPr>
      <a:lvl6pPr marL="4572091" algn="l" defTabSz="1828837" rtl="0" eaLnBrk="1" latinLnBrk="0" hangingPunct="1">
        <a:defRPr sz="3600" kern="1200">
          <a:solidFill>
            <a:schemeClr val="tx1"/>
          </a:solidFill>
          <a:latin typeface="+mn-lt"/>
          <a:ea typeface="+mn-ea"/>
          <a:cs typeface="+mn-cs"/>
        </a:defRPr>
      </a:lvl6pPr>
      <a:lvl7pPr marL="5486509" algn="l" defTabSz="1828837" rtl="0" eaLnBrk="1" latinLnBrk="0" hangingPunct="1">
        <a:defRPr sz="3600" kern="1200">
          <a:solidFill>
            <a:schemeClr val="tx1"/>
          </a:solidFill>
          <a:latin typeface="+mn-lt"/>
          <a:ea typeface="+mn-ea"/>
          <a:cs typeface="+mn-cs"/>
        </a:defRPr>
      </a:lvl7pPr>
      <a:lvl8pPr marL="6400928" algn="l" defTabSz="1828837" rtl="0" eaLnBrk="1" latinLnBrk="0" hangingPunct="1">
        <a:defRPr sz="3600" kern="1200">
          <a:solidFill>
            <a:schemeClr val="tx1"/>
          </a:solidFill>
          <a:latin typeface="+mn-lt"/>
          <a:ea typeface="+mn-ea"/>
          <a:cs typeface="+mn-cs"/>
        </a:defRPr>
      </a:lvl8pPr>
      <a:lvl9pPr marL="7315346" algn="l" defTabSz="1828837"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1989chenguo.github.io/Courses/CloudComputing2018Spring.html"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varvy.com/pagespeed/display.html"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hyperlink" Target="https://1989chenguo.github.io/" TargetMode="Externa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www.chromium.org/quic"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7.xml"/><Relationship Id="rId4" Type="http://schemas.openxmlformats.org/officeDocument/2006/relationships/hyperlink" Target="http://ihower.tw/"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hyperlink" Target="http://ihower.tw/" TargetMode="External"/><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hyperlink" Target="http://ihower.tw/" TargetMode="External"/><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hyperlink" Target="https://1989chenguo.github.io/Courses/CloudComputing2018Spring.html"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hyperlink" Target="https://en.wikipedia.org/wiki/List_of_public_corporations_by_market_capitalization#2000%E2%80%93201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a:extLst>
              <a:ext uri="{FF2B5EF4-FFF2-40B4-BE49-F238E27FC236}">
                <a16:creationId xmlns:a16="http://schemas.microsoft.com/office/drawing/2014/main" id="{12065FA8-D4B6-47AF-AF8C-8746166B2B44}"/>
              </a:ext>
            </a:extLst>
          </p:cNvPr>
          <p:cNvSpPr>
            <a:spLocks noGrp="1"/>
          </p:cNvSpPr>
          <p:nvPr>
            <p:ph type="subTitle" idx="1"/>
          </p:nvPr>
        </p:nvSpPr>
        <p:spPr>
          <a:xfrm>
            <a:off x="7048659" y="7375281"/>
            <a:ext cx="10286686" cy="2532382"/>
          </a:xfrm>
        </p:spPr>
        <p:txBody>
          <a:bodyPr>
            <a:normAutofit fontScale="92500" lnSpcReduction="20000"/>
          </a:bodyPr>
          <a:lstStyle/>
          <a:p>
            <a:r>
              <a:rPr lang="zh-CN" altLang="en-US" sz="4388" dirty="0"/>
              <a:t>陈果 副教授</a:t>
            </a:r>
            <a:endParaRPr lang="en-US" altLang="zh-CN" sz="4388" dirty="0"/>
          </a:p>
          <a:p>
            <a:endParaRPr lang="en-US" altLang="zh-CN" sz="4388"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p:txBody>
      </p:sp>
      <p:sp>
        <p:nvSpPr>
          <p:cNvPr id="5" name="标题 4">
            <a:extLst>
              <a:ext uri="{FF2B5EF4-FFF2-40B4-BE49-F238E27FC236}">
                <a16:creationId xmlns:a16="http://schemas.microsoft.com/office/drawing/2014/main" id="{2720FD54-3ED7-4D8F-9904-FE6C19B05E90}"/>
              </a:ext>
            </a:extLst>
          </p:cNvPr>
          <p:cNvSpPr>
            <a:spLocks noGrp="1"/>
          </p:cNvSpPr>
          <p:nvPr>
            <p:ph type="ctrTitle"/>
          </p:nvPr>
        </p:nvSpPr>
        <p:spPr/>
        <p:txBody>
          <a:bodyPr>
            <a:normAutofit/>
          </a:bodyPr>
          <a:lstStyle/>
          <a:p>
            <a:r>
              <a:rPr lang="zh-CN" altLang="en-US" sz="12936" dirty="0"/>
              <a:t>云计算技术</a:t>
            </a:r>
          </a:p>
        </p:txBody>
      </p:sp>
      <p:sp>
        <p:nvSpPr>
          <p:cNvPr id="4" name="矩形 3">
            <a:extLst>
              <a:ext uri="{FF2B5EF4-FFF2-40B4-BE49-F238E27FC236}">
                <a16:creationId xmlns:a16="http://schemas.microsoft.com/office/drawing/2014/main" id="{8F79B02C-58F8-480B-AF1B-E5154F49E6BA}"/>
              </a:ext>
            </a:extLst>
          </p:cNvPr>
          <p:cNvSpPr/>
          <p:nvPr/>
        </p:nvSpPr>
        <p:spPr>
          <a:xfrm>
            <a:off x="5164182" y="10499306"/>
            <a:ext cx="1604631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Helvetica Light"/>
                <a:sym typeface="Helvetica Light"/>
                <a:hlinkClick r:id="rId3"/>
              </a:rPr>
              <a:t>https://1989chenguo.github.io/Courses/CloudComputing2018Spring.html</a:t>
            </a:r>
            <a:endParaRPr kumimoji="0" lang="en-US" altLang="zh-CN" sz="3600" b="0" i="0" u="none" strike="noStrike" kern="1200" cap="none" spc="0" normalizeH="0" baseline="0" noProof="0" dirty="0">
              <a:ln>
                <a:noFill/>
              </a:ln>
              <a:solidFill>
                <a:srgbClr val="000000"/>
              </a:solidFill>
              <a:effectLst/>
              <a:uLnTx/>
              <a:uFillTx/>
              <a:latin typeface="Helvetica Light"/>
              <a:sym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238430064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pasted-image-small.png" descr="pasted-image-small.png"/>
          <p:cNvPicPr>
            <a:picLocks noChangeAspect="1"/>
          </p:cNvPicPr>
          <p:nvPr/>
        </p:nvPicPr>
        <p:blipFill>
          <a:blip r:embed="rId3">
            <a:extLst/>
          </a:blip>
          <a:srcRect t="24740" b="28599"/>
          <a:stretch>
            <a:fillRect/>
          </a:stretch>
        </p:blipFill>
        <p:spPr>
          <a:xfrm>
            <a:off x="-1" y="-33910"/>
            <a:ext cx="24384001" cy="13783820"/>
          </a:xfrm>
          <a:prstGeom prst="rect">
            <a:avLst/>
          </a:prstGeom>
          <a:ln w="12700">
            <a:miter lim="400000"/>
          </a:ln>
        </p:spPr>
      </p:pic>
      <p:sp>
        <p:nvSpPr>
          <p:cNvPr id="242" name="[Dean Wolstenholme, public domain, via Wikimedia Commons]"/>
          <p:cNvSpPr txBox="1"/>
          <p:nvPr/>
        </p:nvSpPr>
        <p:spPr>
          <a:xfrm>
            <a:off x="11003280" y="165947"/>
            <a:ext cx="13422385" cy="729045"/>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defRPr sz="3800">
                <a:latin typeface="Gill Sans"/>
                <a:ea typeface="Gill Sans"/>
                <a:cs typeface="Gill Sans"/>
                <a:sym typeface="Gill Sans"/>
              </a:defRPr>
            </a:lvl1pPr>
          </a:lstStyle>
          <a:p>
            <a:r>
              <a:rPr dirty="0"/>
              <a:t>[Dean Wolstenholme, public domain, via Wikimedia Commons]</a:t>
            </a:r>
          </a:p>
        </p:txBody>
      </p:sp>
      <p:sp>
        <p:nvSpPr>
          <p:cNvPr id="243" name="NY → SF: 4000km"/>
          <p:cNvSpPr txBox="1"/>
          <p:nvPr/>
        </p:nvSpPr>
        <p:spPr>
          <a:xfrm>
            <a:off x="13220700" y="2563620"/>
            <a:ext cx="5309121" cy="956370"/>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17999"/>
              </a:lnSpc>
              <a:defRPr sz="5400">
                <a:latin typeface="Gill Sans"/>
                <a:ea typeface="Gill Sans"/>
                <a:cs typeface="Gill Sans"/>
                <a:sym typeface="Gill Sans"/>
              </a:defRPr>
            </a:lvl1pPr>
          </a:lstStyle>
          <a:p>
            <a:r>
              <a:t>NY → SF: 4000km</a:t>
            </a:r>
          </a:p>
        </p:txBody>
      </p:sp>
      <p:sp>
        <p:nvSpPr>
          <p:cNvPr id="244" name="@ pigeon-speed of 80kmph: 50h"/>
          <p:cNvSpPr txBox="1"/>
          <p:nvPr/>
        </p:nvSpPr>
        <p:spPr>
          <a:xfrm>
            <a:off x="13215714" y="3645325"/>
            <a:ext cx="9360632" cy="930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17999"/>
              </a:lnSpc>
              <a:defRPr sz="5400">
                <a:latin typeface="Gill Sans"/>
                <a:ea typeface="Gill Sans"/>
                <a:cs typeface="Gill Sans"/>
                <a:sym typeface="Gill Sans"/>
              </a:defRPr>
            </a:lvl1pPr>
          </a:lstStyle>
          <a:p>
            <a:r>
              <a:t>@ pigeon-speed of 80kmph: 50h </a:t>
            </a:r>
          </a:p>
        </p:txBody>
      </p:sp>
      <p:sp>
        <p:nvSpPr>
          <p:cNvPr id="245" name="1TB in 50h = 44Mbps"/>
          <p:cNvSpPr txBox="1"/>
          <p:nvPr/>
        </p:nvSpPr>
        <p:spPr>
          <a:xfrm>
            <a:off x="13218204" y="4789837"/>
            <a:ext cx="6154316" cy="930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17999"/>
              </a:lnSpc>
              <a:defRPr sz="5400">
                <a:latin typeface="Gill Sans"/>
                <a:ea typeface="Gill Sans"/>
                <a:cs typeface="Gill Sans"/>
                <a:sym typeface="Gill Sans"/>
              </a:defRPr>
            </a:lvl1pPr>
          </a:lstStyle>
          <a:p>
            <a:r>
              <a:t>1TB in 50h = 44Mbps</a:t>
            </a:r>
          </a:p>
        </p:txBody>
      </p:sp>
      <p:grpSp>
        <p:nvGrpSpPr>
          <p:cNvPr id="248" name="成组"/>
          <p:cNvGrpSpPr/>
          <p:nvPr/>
        </p:nvGrpSpPr>
        <p:grpSpPr>
          <a:xfrm>
            <a:off x="8079631" y="3519990"/>
            <a:ext cx="6999158" cy="8040786"/>
            <a:chOff x="0" y="0"/>
            <a:chExt cx="6999156" cy="8040784"/>
          </a:xfrm>
        </p:grpSpPr>
        <p:pic>
          <p:nvPicPr>
            <p:cNvPr id="246" name="图像" descr="图像"/>
            <p:cNvPicPr>
              <a:picLocks noChangeAspect="1"/>
            </p:cNvPicPr>
            <p:nvPr/>
          </p:nvPicPr>
          <p:blipFill>
            <a:blip r:embed="rId4">
              <a:extLst/>
            </a:blip>
            <a:stretch>
              <a:fillRect/>
            </a:stretch>
          </p:blipFill>
          <p:spPr>
            <a:xfrm rot="4348920">
              <a:off x="103665" y="1422519"/>
              <a:ext cx="6791826" cy="5195747"/>
            </a:xfrm>
            <a:prstGeom prst="rect">
              <a:avLst/>
            </a:prstGeom>
            <a:ln w="12700" cap="flat">
              <a:noFill/>
              <a:miter lim="400000"/>
            </a:ln>
            <a:effectLst/>
          </p:spPr>
        </p:pic>
        <p:sp>
          <p:nvSpPr>
            <p:cNvPr id="247" name="1TB"/>
            <p:cNvSpPr txBox="1"/>
            <p:nvPr/>
          </p:nvSpPr>
          <p:spPr>
            <a:xfrm rot="2400000">
              <a:off x="3787447" y="4276632"/>
              <a:ext cx="1883024" cy="123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defTabSz="457200">
                <a:lnSpc>
                  <a:spcPct val="117999"/>
                </a:lnSpc>
                <a:defRPr sz="7200" b="1">
                  <a:latin typeface="Helvetica"/>
                  <a:ea typeface="Helvetica"/>
                  <a:cs typeface="Helvetica"/>
                  <a:sym typeface="Helvetica"/>
                </a:defRPr>
              </a:lvl1pPr>
            </a:lstStyle>
            <a:p>
              <a:r>
                <a:t>1TB</a:t>
              </a:r>
            </a:p>
          </p:txBody>
        </p:sp>
      </p:grpSp>
      <p:sp>
        <p:nvSpPr>
          <p:cNvPr id="249" name="44 Mbps bandwidth…"/>
          <p:cNvSpPr txBox="1"/>
          <p:nvPr/>
        </p:nvSpPr>
        <p:spPr>
          <a:xfrm>
            <a:off x="13962850" y="6220050"/>
            <a:ext cx="9828772" cy="188709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defTabSz="457200">
              <a:lnSpc>
                <a:spcPct val="117999"/>
              </a:lnSpc>
              <a:defRPr sz="5400" b="1">
                <a:solidFill>
                  <a:schemeClr val="accent5"/>
                </a:solidFill>
                <a:latin typeface="Gill Sans"/>
                <a:ea typeface="Gill Sans"/>
                <a:cs typeface="Gill Sans"/>
                <a:sym typeface="Gill Sans"/>
              </a:defRPr>
            </a:pPr>
            <a:r>
              <a:rPr dirty="0"/>
              <a:t>44 Mbps bandwidth </a:t>
            </a:r>
          </a:p>
          <a:p>
            <a:pPr algn="l" defTabSz="457200">
              <a:lnSpc>
                <a:spcPct val="117999"/>
              </a:lnSpc>
              <a:defRPr sz="5400" b="1">
                <a:solidFill>
                  <a:schemeClr val="accent5"/>
                </a:solidFill>
                <a:latin typeface="Gill Sans"/>
                <a:ea typeface="Gill Sans"/>
                <a:cs typeface="Gill Sans"/>
                <a:sym typeface="Gill Sans"/>
              </a:defRPr>
            </a:pPr>
            <a:r>
              <a:rPr dirty="0"/>
              <a:t>100 hour round-trip latency</a:t>
            </a:r>
          </a:p>
        </p:txBody>
      </p:sp>
    </p:spTree>
    <p:extLst>
      <p:ext uri="{BB962C8B-B14F-4D97-AF65-F5344CB8AC3E}">
        <p14:creationId xmlns:p14="http://schemas.microsoft.com/office/powerpoint/2010/main" val="412405824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mph" fill="hold" grpId="0" nodeType="clickEffect">
                                  <p:stCondLst>
                                    <p:cond delay="0"/>
                                  </p:stCondLst>
                                  <p:childTnLst>
                                    <p:set>
                                      <p:cBhvr>
                                        <p:cTn id="6" dur="indefinite" fill="hold"/>
                                        <p:tgtEl>
                                          <p:spTgt spid="241"/>
                                        </p:tgtEl>
                                        <p:attrNameLst>
                                          <p:attrName>style.opacity</p:attrName>
                                        </p:attrNameLst>
                                      </p:cBhvr>
                                      <p:to>
                                        <p:strVal val="0.40"/>
                                      </p:to>
                                    </p:set>
                                    <p:animEffect filter="image" prLst="opacity: 0.40; ">
                                      <p:cBhvr>
                                        <p:cTn id="7" dur="indefinite" fill="hold"/>
                                        <p:tgtEl>
                                          <p:spTgt spid="241"/>
                                        </p:tgtEl>
                                      </p:cBhvr>
                                    </p:animEffect>
                                  </p:childTnLst>
                                </p:cTn>
                              </p:par>
                            </p:childTnLst>
                          </p:cTn>
                        </p:par>
                        <p:par>
                          <p:cTn id="8" fill="hold">
                            <p:stCondLst>
                              <p:cond delay="700"/>
                            </p:stCondLst>
                            <p:childTnLst>
                              <p:par>
                                <p:cTn id="9" presetID="1" presetClass="entr" presetSubtype="0" fill="hold" grpId="0" nodeType="afterEffect">
                                  <p:stCondLst>
                                    <p:cond delay="0"/>
                                  </p:stCondLst>
                                  <p:iterate>
                                    <p:tmAbs val="0"/>
                                  </p:iterate>
                                  <p:childTnLst>
                                    <p:set>
                                      <p:cBhvr>
                                        <p:cTn id="10" fill="hold"/>
                                        <p:tgtEl>
                                          <p:spTgt spid="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advAuto="0"/>
      <p:bldP spid="243" grpId="0" animBg="1" advAuto="0"/>
      <p:bldP spid="244" grpId="0" animBg="1" advAuto="0"/>
      <p:bldP spid="245" grpId="0" animBg="1" advAuto="0"/>
      <p:bldP spid="248" grpId="0" animBg="1" advAuto="0"/>
      <p:bldP spid="249"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High bandwidth, low latency"/>
          <p:cNvSpPr txBox="1">
            <a:spLocks noGrp="1"/>
          </p:cNvSpPr>
          <p:nvPr>
            <p:ph type="title"/>
          </p:nvPr>
        </p:nvSpPr>
        <p:spPr>
          <a:prstGeom prst="rect">
            <a:avLst/>
          </a:prstGeom>
        </p:spPr>
        <p:txBody>
          <a:bodyPr/>
          <a:lstStyle/>
          <a:p>
            <a:r>
              <a:rPr>
                <a:solidFill>
                  <a:schemeClr val="accent5"/>
                </a:solidFill>
              </a:rPr>
              <a:t>High bandwidth,</a:t>
            </a:r>
            <a:r>
              <a:t> </a:t>
            </a:r>
            <a:r>
              <a:rPr>
                <a:solidFill>
                  <a:schemeClr val="accent2">
                    <a:hueOff val="-2473792"/>
                    <a:satOff val="-50209"/>
                    <a:lumOff val="23543"/>
                  </a:schemeClr>
                </a:solidFill>
              </a:rPr>
              <a:t>low latency</a:t>
            </a:r>
          </a:p>
        </p:txBody>
      </p:sp>
      <p:sp>
        <p:nvSpPr>
          <p:cNvPr id="254" name="Bandwidth matters …"/>
          <p:cNvSpPr txBox="1"/>
          <p:nvPr/>
        </p:nvSpPr>
        <p:spPr>
          <a:xfrm>
            <a:off x="4105386" y="3331689"/>
            <a:ext cx="6755483"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spcBef>
                <a:spcPts val="3200"/>
              </a:spcBef>
              <a:defRPr sz="5800">
                <a:solidFill>
                  <a:schemeClr val="accent5"/>
                </a:solidFill>
                <a:latin typeface="Gill Sans"/>
                <a:ea typeface="Gill Sans"/>
                <a:cs typeface="Gill Sans"/>
                <a:sym typeface="Gill Sans"/>
              </a:defRPr>
            </a:lvl1pPr>
          </a:lstStyle>
          <a:p>
            <a:r>
              <a:t>Bandwidth matters …</a:t>
            </a:r>
          </a:p>
        </p:txBody>
      </p:sp>
      <p:sp>
        <p:nvSpPr>
          <p:cNvPr id="255" name="… but even “Ultra HD” will need only 15Mbps"/>
          <p:cNvSpPr txBox="1"/>
          <p:nvPr/>
        </p:nvSpPr>
        <p:spPr>
          <a:xfrm>
            <a:off x="4104147" y="4462462"/>
            <a:ext cx="14107816"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spcBef>
                <a:spcPts val="3200"/>
              </a:spcBef>
              <a:defRPr sz="5800">
                <a:latin typeface="Gill Sans"/>
                <a:ea typeface="Gill Sans"/>
                <a:cs typeface="Gill Sans"/>
                <a:sym typeface="Gill Sans"/>
              </a:defRPr>
            </a:lvl1pPr>
          </a:lstStyle>
          <a:p>
            <a:r>
              <a:t>… but even “Ultra HD” will need only 15Mbps</a:t>
            </a:r>
          </a:p>
        </p:txBody>
      </p:sp>
      <p:sp>
        <p:nvSpPr>
          <p:cNvPr id="256" name="… and ISPs are competing on bandwidth"/>
          <p:cNvSpPr txBox="1"/>
          <p:nvPr/>
        </p:nvSpPr>
        <p:spPr>
          <a:xfrm>
            <a:off x="4104147" y="5593235"/>
            <a:ext cx="12291852"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spcBef>
                <a:spcPts val="3200"/>
              </a:spcBef>
              <a:defRPr sz="5800">
                <a:latin typeface="Gill Sans"/>
                <a:ea typeface="Gill Sans"/>
                <a:cs typeface="Gill Sans"/>
                <a:sym typeface="Gill Sans"/>
              </a:defRPr>
            </a:lvl1pPr>
          </a:lstStyle>
          <a:p>
            <a:r>
              <a:t>… and ISPs are competing on bandwidth</a:t>
            </a:r>
          </a:p>
        </p:txBody>
      </p:sp>
      <p:sp>
        <p:nvSpPr>
          <p:cNvPr id="257" name="Latency matters too …"/>
          <p:cNvSpPr txBox="1"/>
          <p:nvPr/>
        </p:nvSpPr>
        <p:spPr>
          <a:xfrm>
            <a:off x="4105386" y="7243289"/>
            <a:ext cx="7152197"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spcBef>
                <a:spcPts val="3200"/>
              </a:spcBef>
              <a:defRPr sz="5800">
                <a:solidFill>
                  <a:schemeClr val="accent2">
                    <a:hueOff val="-2473792"/>
                    <a:satOff val="-50209"/>
                    <a:lumOff val="23543"/>
                  </a:schemeClr>
                </a:solidFill>
                <a:latin typeface="Gill Sans"/>
                <a:ea typeface="Gill Sans"/>
                <a:cs typeface="Gill Sans"/>
                <a:sym typeface="Gill Sans"/>
              </a:defRPr>
            </a:lvl1pPr>
          </a:lstStyle>
          <a:p>
            <a:r>
              <a:t>Latency matters too …</a:t>
            </a:r>
          </a:p>
        </p:txBody>
      </p:sp>
      <p:sp>
        <p:nvSpPr>
          <p:cNvPr id="258" name="… and is fundamentally bounded by the speed of light"/>
          <p:cNvSpPr txBox="1"/>
          <p:nvPr/>
        </p:nvSpPr>
        <p:spPr>
          <a:xfrm>
            <a:off x="4105386" y="10629900"/>
            <a:ext cx="1617446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spcBef>
                <a:spcPts val="3200"/>
              </a:spcBef>
              <a:defRPr sz="5800">
                <a:latin typeface="Gill Sans"/>
                <a:ea typeface="Gill Sans"/>
                <a:cs typeface="Gill Sans"/>
                <a:sym typeface="Gill Sans"/>
              </a:defRPr>
            </a:lvl1pPr>
          </a:lstStyle>
          <a:p>
            <a:r>
              <a:t>… and is fundamentally bounded by the speed of light</a:t>
            </a:r>
          </a:p>
        </p:txBody>
      </p:sp>
      <p:sp>
        <p:nvSpPr>
          <p:cNvPr id="259" name="… and is typically a more difficult problem"/>
          <p:cNvSpPr txBox="1"/>
          <p:nvPr/>
        </p:nvSpPr>
        <p:spPr>
          <a:xfrm>
            <a:off x="4105386" y="9499600"/>
            <a:ext cx="128050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spcBef>
                <a:spcPts val="3200"/>
              </a:spcBef>
              <a:defRPr sz="5800">
                <a:latin typeface="Gill Sans"/>
                <a:ea typeface="Gill Sans"/>
                <a:cs typeface="Gill Sans"/>
                <a:sym typeface="Gill Sans"/>
              </a:defRPr>
            </a:lvl1pPr>
          </a:lstStyle>
          <a:p>
            <a:r>
              <a:t>… and is typically a more difficult problem</a:t>
            </a:r>
          </a:p>
        </p:txBody>
      </p:sp>
      <p:sp>
        <p:nvSpPr>
          <p:cNvPr id="260" name="… and in fact, is (or will be) the bottleneck for many apps"/>
          <p:cNvSpPr txBox="1"/>
          <p:nvPr/>
        </p:nvSpPr>
        <p:spPr>
          <a:xfrm>
            <a:off x="4106017" y="8374062"/>
            <a:ext cx="17348065"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spcBef>
                <a:spcPts val="3200"/>
              </a:spcBef>
              <a:defRPr sz="5800">
                <a:latin typeface="Gill Sans"/>
                <a:ea typeface="Gill Sans"/>
                <a:cs typeface="Gill Sans"/>
                <a:sym typeface="Gill Sans"/>
              </a:defRPr>
            </a:lvl1pPr>
          </a:lstStyle>
          <a:p>
            <a:r>
              <a:t>… and in fact, is (or will be) the bottleneck for many apps</a:t>
            </a:r>
          </a:p>
        </p:txBody>
      </p:sp>
      <p:grpSp>
        <p:nvGrpSpPr>
          <p:cNvPr id="265" name="成组"/>
          <p:cNvGrpSpPr/>
          <p:nvPr/>
        </p:nvGrpSpPr>
        <p:grpSpPr>
          <a:xfrm>
            <a:off x="3363736" y="2997950"/>
            <a:ext cx="17834328" cy="8125554"/>
            <a:chOff x="0" y="25400"/>
            <a:chExt cx="17834326" cy="8125552"/>
          </a:xfrm>
        </p:grpSpPr>
        <p:grpSp>
          <p:nvGrpSpPr>
            <p:cNvPr id="263" name="成组"/>
            <p:cNvGrpSpPr/>
            <p:nvPr/>
          </p:nvGrpSpPr>
          <p:grpSpPr>
            <a:xfrm>
              <a:off x="-1" y="851273"/>
              <a:ext cx="17608780" cy="7299680"/>
              <a:chOff x="0" y="-5783"/>
              <a:chExt cx="17608778" cy="7299679"/>
            </a:xfrm>
          </p:grpSpPr>
          <p:pic>
            <p:nvPicPr>
              <p:cNvPr id="261" name="图像" descr="图像"/>
              <p:cNvPicPr>
                <a:picLocks noChangeAspect="1"/>
              </p:cNvPicPr>
              <p:nvPr/>
            </p:nvPicPr>
            <p:blipFill>
              <a:blip r:embed="rId3">
                <a:extLst/>
              </a:blip>
              <a:stretch>
                <a:fillRect/>
              </a:stretch>
            </p:blipFill>
            <p:spPr>
              <a:xfrm>
                <a:off x="0" y="1474685"/>
                <a:ext cx="17608778" cy="5819212"/>
              </a:xfrm>
              <a:prstGeom prst="rect">
                <a:avLst/>
              </a:prstGeom>
              <a:ln w="12700" cap="flat">
                <a:noFill/>
                <a:miter lim="400000"/>
              </a:ln>
              <a:effectLst/>
            </p:spPr>
          </p:pic>
          <p:pic>
            <p:nvPicPr>
              <p:cNvPr id="262" name="图像" descr="图像"/>
              <p:cNvPicPr>
                <a:picLocks noChangeAspect="1"/>
              </p:cNvPicPr>
              <p:nvPr/>
            </p:nvPicPr>
            <p:blipFill>
              <a:blip r:embed="rId4">
                <a:extLst/>
              </a:blip>
              <a:srcRect l="815"/>
              <a:stretch>
                <a:fillRect/>
              </a:stretch>
            </p:blipFill>
            <p:spPr>
              <a:xfrm>
                <a:off x="6549" y="-5784"/>
                <a:ext cx="17602229" cy="1486253"/>
              </a:xfrm>
              <a:prstGeom prst="rect">
                <a:avLst/>
              </a:prstGeom>
              <a:ln w="12700" cap="flat">
                <a:noFill/>
                <a:miter lim="400000"/>
              </a:ln>
              <a:effectLst/>
            </p:spPr>
          </p:pic>
        </p:grpSp>
        <p:sp>
          <p:nvSpPr>
            <p:cNvPr id="264" name="Communications of the ACM, 2004"/>
            <p:cNvSpPr txBox="1"/>
            <p:nvPr/>
          </p:nvSpPr>
          <p:spPr>
            <a:xfrm>
              <a:off x="9645605" y="25400"/>
              <a:ext cx="8188722" cy="736661"/>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4000" b="1">
                  <a:solidFill>
                    <a:srgbClr val="53585F"/>
                  </a:solidFill>
                  <a:latin typeface="Gill Sans"/>
                  <a:ea typeface="Gill Sans"/>
                  <a:cs typeface="Gill Sans"/>
                  <a:sym typeface="Gill Sans"/>
                </a:defRPr>
              </a:lvl1pPr>
            </a:lstStyle>
            <a:p>
              <a:r>
                <a:rPr dirty="0"/>
                <a:t>Communications of the ACM, 2004</a:t>
              </a:r>
            </a:p>
          </p:txBody>
        </p:sp>
      </p:grpSp>
    </p:spTree>
    <p:extLst>
      <p:ext uri="{BB962C8B-B14F-4D97-AF65-F5344CB8AC3E}">
        <p14:creationId xmlns:p14="http://schemas.microsoft.com/office/powerpoint/2010/main" val="235696880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6">
                                            <p:bg/>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25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57">
                                            <p:bg/>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25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60">
                                            <p:bg/>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26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59">
                                            <p:bg/>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25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2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iterate>
                                    <p:tmAbs val="0"/>
                                  </p:iterate>
                                  <p:childTnLst>
                                    <p:set>
                                      <p:cBhvr>
                                        <p:cTn id="40" fill="hold">
                                          <p:stCondLst>
                                            <p:cond delay="0"/>
                                          </p:stCondLst>
                                        </p:cTn>
                                        <p:tgtEl>
                                          <p:spTgt spid="265"/>
                                        </p:tgtEl>
                                        <p:attrNameLst>
                                          <p:attrName>style.visibility</p:attrName>
                                        </p:attrNameLst>
                                      </p:cBhvr>
                                      <p:to>
                                        <p:strVal val="hidden"/>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258">
                                            <p:bg/>
                                          </p:spTgt>
                                        </p:tgtEl>
                                        <p:attrNameLst>
                                          <p:attrName>style.visibility</p:attrName>
                                        </p:attrNameLst>
                                      </p:cBhvr>
                                      <p:to>
                                        <p:strVal val="visible"/>
                                      </p:to>
                                    </p:set>
                                  </p:childTnLst>
                                </p:cTn>
                              </p:par>
                              <p:par>
                                <p:cTn id="44" presetID="1" presetClass="entr" presetSubtype="0" fill="hold" grpId="0" nodeType="withEffect">
                                  <p:stCondLst>
                                    <p:cond delay="0"/>
                                  </p:stCondLst>
                                  <p:iterate>
                                    <p:tmAbs val="0"/>
                                  </p:iterate>
                                  <p:childTnLst>
                                    <p:set>
                                      <p:cBhvr>
                                        <p:cTn id="45" fill="hold"/>
                                        <p:tgtEl>
                                          <p:spTgt spid="2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animBg="1" advAuto="0"/>
      <p:bldP spid="256" grpId="0" build="p" animBg="1" advAuto="0"/>
      <p:bldP spid="257" grpId="0" build="p" animBg="1" advAuto="0"/>
      <p:bldP spid="258" grpId="0" build="p" animBg="1" advAuto="0"/>
      <p:bldP spid="259" grpId="0" build="p" animBg="1" advAuto="0"/>
      <p:bldP spid="260" grpId="0" build="p" animBg="1" advAuto="0"/>
      <p:bldP spid="265" grpId="0" animBg="1" advAuto="0"/>
      <p:bldP spid="265"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pasted-image-small.png" descr="pasted-image-small.png"/>
          <p:cNvPicPr>
            <a:picLocks noChangeAspect="1"/>
          </p:cNvPicPr>
          <p:nvPr/>
        </p:nvPicPr>
        <p:blipFill>
          <a:blip r:embed="rId3">
            <a:alphaModFix amt="40272"/>
            <a:extLst/>
          </a:blip>
          <a:srcRect l="16163" t="8965" r="11749" b="10033"/>
          <a:stretch>
            <a:fillRect/>
          </a:stretch>
        </p:blipFill>
        <p:spPr>
          <a:xfrm>
            <a:off x="-14765" y="0"/>
            <a:ext cx="24413528" cy="13716153"/>
          </a:xfrm>
          <a:prstGeom prst="rect">
            <a:avLst/>
          </a:prstGeom>
          <a:ln w="12700">
            <a:miter lim="400000"/>
          </a:ln>
        </p:spPr>
      </p:pic>
      <p:sp>
        <p:nvSpPr>
          <p:cNvPr id="270" name="圆形"/>
          <p:cNvSpPr/>
          <p:nvPr/>
        </p:nvSpPr>
        <p:spPr>
          <a:xfrm>
            <a:off x="76992" y="2045140"/>
            <a:ext cx="508001" cy="5080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圆形"/>
          <p:cNvSpPr/>
          <p:nvPr/>
        </p:nvSpPr>
        <p:spPr>
          <a:xfrm>
            <a:off x="10668792" y="11307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圆形"/>
          <p:cNvSpPr/>
          <p:nvPr/>
        </p:nvSpPr>
        <p:spPr>
          <a:xfrm>
            <a:off x="19990593" y="45851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3" name="圆形"/>
          <p:cNvSpPr/>
          <p:nvPr/>
        </p:nvSpPr>
        <p:spPr>
          <a:xfrm>
            <a:off x="12954793" y="3010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4" name="圆形"/>
          <p:cNvSpPr/>
          <p:nvPr/>
        </p:nvSpPr>
        <p:spPr>
          <a:xfrm>
            <a:off x="23673593" y="107319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5" name="圆形"/>
          <p:cNvSpPr/>
          <p:nvPr/>
        </p:nvSpPr>
        <p:spPr>
          <a:xfrm>
            <a:off x="6858793" y="7836340"/>
            <a:ext cx="406401" cy="406401"/>
          </a:xfrm>
          <a:prstGeom prst="ellipse">
            <a:avLst/>
          </a:prstGeom>
          <a:solidFill>
            <a:schemeClr val="accent5"/>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304" name="成组"/>
          <p:cNvGrpSpPr/>
          <p:nvPr/>
        </p:nvGrpSpPr>
        <p:grpSpPr>
          <a:xfrm>
            <a:off x="764157" y="508000"/>
            <a:ext cx="23417437" cy="10105393"/>
            <a:chOff x="0" y="0"/>
            <a:chExt cx="23417435" cy="10105392"/>
          </a:xfrm>
        </p:grpSpPr>
        <p:grpSp>
          <p:nvGrpSpPr>
            <p:cNvPr id="278" name="成组"/>
            <p:cNvGrpSpPr/>
            <p:nvPr/>
          </p:nvGrpSpPr>
          <p:grpSpPr>
            <a:xfrm>
              <a:off x="0" y="1764013"/>
              <a:ext cx="1446437" cy="496587"/>
              <a:chOff x="0" y="0"/>
              <a:chExt cx="1446436" cy="496586"/>
            </a:xfrm>
          </p:grpSpPr>
          <p:sp>
            <p:nvSpPr>
              <p:cNvPr id="276" name="圆形"/>
              <p:cNvSpPr/>
              <p:nvPr/>
            </p:nvSpPr>
            <p:spPr>
              <a:xfrm>
                <a:off x="1192436" y="242586"/>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7" name="线条"/>
              <p:cNvSpPr/>
              <p:nvPr/>
            </p:nvSpPr>
            <p:spPr>
              <a:xfrm>
                <a:off x="0" y="-1"/>
                <a:ext cx="1288778" cy="346370"/>
              </a:xfrm>
              <a:custGeom>
                <a:avLst/>
                <a:gdLst/>
                <a:ahLst/>
                <a:cxnLst>
                  <a:cxn ang="0">
                    <a:pos x="wd2" y="hd2"/>
                  </a:cxn>
                  <a:cxn ang="5400000">
                    <a:pos x="wd2" y="hd2"/>
                  </a:cxn>
                  <a:cxn ang="10800000">
                    <a:pos x="wd2" y="hd2"/>
                  </a:cxn>
                  <a:cxn ang="16200000">
                    <a:pos x="wd2" y="hd2"/>
                  </a:cxn>
                </a:cxnLst>
                <a:rect l="0" t="0" r="r" b="b"/>
                <a:pathLst>
                  <a:path w="21600" h="21071" extrusionOk="0">
                    <a:moveTo>
                      <a:pt x="21600" y="21071"/>
                    </a:moveTo>
                    <a:cubicBezTo>
                      <a:pt x="19065" y="15291"/>
                      <a:pt x="16350" y="10623"/>
                      <a:pt x="13512" y="7164"/>
                    </a:cubicBezTo>
                    <a:cubicBezTo>
                      <a:pt x="9162" y="1865"/>
                      <a:pt x="4584" y="-529"/>
                      <a:pt x="0" y="98"/>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303" name="成组"/>
            <p:cNvGrpSpPr/>
            <p:nvPr/>
          </p:nvGrpSpPr>
          <p:grpSpPr>
            <a:xfrm>
              <a:off x="5840635" y="0"/>
              <a:ext cx="17576802" cy="10105393"/>
              <a:chOff x="6010543" y="48911"/>
              <a:chExt cx="17576800" cy="10105392"/>
            </a:xfrm>
          </p:grpSpPr>
          <p:grpSp>
            <p:nvGrpSpPr>
              <p:cNvPr id="281" name="成组"/>
              <p:cNvGrpSpPr/>
              <p:nvPr/>
            </p:nvGrpSpPr>
            <p:grpSpPr>
              <a:xfrm>
                <a:off x="6010543" y="7766704"/>
                <a:ext cx="254001" cy="664208"/>
                <a:chOff x="6010543" y="5486400"/>
                <a:chExt cx="254000" cy="664207"/>
              </a:xfrm>
            </p:grpSpPr>
            <p:sp>
              <p:nvSpPr>
                <p:cNvPr id="279" name="圆形"/>
                <p:cNvSpPr/>
                <p:nvPr/>
              </p:nvSpPr>
              <p:spPr>
                <a:xfrm>
                  <a:off x="6010543" y="589660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0" name="线条"/>
                <p:cNvSpPr/>
                <p:nvPr/>
              </p:nvSpPr>
              <p:spPr>
                <a:xfrm>
                  <a:off x="6060294" y="5486400"/>
                  <a:ext cx="188107" cy="547964"/>
                </a:xfrm>
                <a:custGeom>
                  <a:avLst/>
                  <a:gdLst/>
                  <a:ahLst/>
                  <a:cxnLst>
                    <a:cxn ang="0">
                      <a:pos x="wd2" y="hd2"/>
                    </a:cxn>
                    <a:cxn ang="5400000">
                      <a:pos x="wd2" y="hd2"/>
                    </a:cxn>
                    <a:cxn ang="10800000">
                      <a:pos x="wd2" y="hd2"/>
                    </a:cxn>
                    <a:cxn ang="16200000">
                      <a:pos x="wd2" y="hd2"/>
                    </a:cxn>
                  </a:cxnLst>
                  <a:rect l="0" t="0" r="r" b="b"/>
                  <a:pathLst>
                    <a:path w="20449" h="21600" extrusionOk="0">
                      <a:moveTo>
                        <a:pt x="8684" y="21600"/>
                      </a:moveTo>
                      <a:cubicBezTo>
                        <a:pt x="1847" y="18501"/>
                        <a:pt x="-1151" y="14515"/>
                        <a:pt x="400" y="10586"/>
                      </a:cubicBezTo>
                      <a:cubicBezTo>
                        <a:pt x="2165" y="6117"/>
                        <a:pt x="9579" y="2202"/>
                        <a:pt x="20449"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284" name="成组"/>
              <p:cNvGrpSpPr/>
              <p:nvPr/>
            </p:nvGrpSpPr>
            <p:grpSpPr>
              <a:xfrm>
                <a:off x="12488113" y="3118504"/>
                <a:ext cx="786832" cy="4855208"/>
                <a:chOff x="12259513" y="1524000"/>
                <a:chExt cx="786830" cy="4855207"/>
              </a:xfrm>
            </p:grpSpPr>
            <p:sp>
              <p:nvSpPr>
                <p:cNvPr id="282" name="圆形"/>
                <p:cNvSpPr/>
                <p:nvPr/>
              </p:nvSpPr>
              <p:spPr>
                <a:xfrm>
                  <a:off x="12792343" y="612520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3" name="线条"/>
                <p:cNvSpPr/>
                <p:nvPr/>
              </p:nvSpPr>
              <p:spPr>
                <a:xfrm>
                  <a:off x="12259513" y="1524000"/>
                  <a:ext cx="611665" cy="4713564"/>
                </a:xfrm>
                <a:custGeom>
                  <a:avLst/>
                  <a:gdLst/>
                  <a:ahLst/>
                  <a:cxnLst>
                    <a:cxn ang="0">
                      <a:pos x="wd2" y="hd2"/>
                    </a:cxn>
                    <a:cxn ang="5400000">
                      <a:pos x="wd2" y="hd2"/>
                    </a:cxn>
                    <a:cxn ang="10800000">
                      <a:pos x="wd2" y="hd2"/>
                    </a:cxn>
                    <a:cxn ang="16200000">
                      <a:pos x="wd2" y="hd2"/>
                    </a:cxn>
                  </a:cxnLst>
                  <a:rect l="0" t="0" r="r" b="b"/>
                  <a:pathLst>
                    <a:path w="20742" h="21600" extrusionOk="0">
                      <a:moveTo>
                        <a:pt x="20742" y="21600"/>
                      </a:moveTo>
                      <a:cubicBezTo>
                        <a:pt x="14944" y="18963"/>
                        <a:pt x="10342" y="16281"/>
                        <a:pt x="6961" y="13569"/>
                      </a:cubicBezTo>
                      <a:cubicBezTo>
                        <a:pt x="1375" y="9087"/>
                        <a:pt x="-858" y="4542"/>
                        <a:pt x="295"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287" name="成组"/>
              <p:cNvGrpSpPr/>
              <p:nvPr/>
            </p:nvGrpSpPr>
            <p:grpSpPr>
              <a:xfrm>
                <a:off x="9947544" y="1238904"/>
                <a:ext cx="288656" cy="842008"/>
                <a:chOff x="9820544" y="596893"/>
                <a:chExt cx="288655" cy="842007"/>
              </a:xfrm>
            </p:grpSpPr>
            <p:sp>
              <p:nvSpPr>
                <p:cNvPr id="285" name="圆形"/>
                <p:cNvSpPr/>
                <p:nvPr/>
              </p:nvSpPr>
              <p:spPr>
                <a:xfrm>
                  <a:off x="9820544" y="1184900"/>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 name="线条"/>
                <p:cNvSpPr/>
                <p:nvPr/>
              </p:nvSpPr>
              <p:spPr>
                <a:xfrm>
                  <a:off x="9924408" y="596893"/>
                  <a:ext cx="184792" cy="725764"/>
                </a:xfrm>
                <a:custGeom>
                  <a:avLst/>
                  <a:gdLst/>
                  <a:ahLst/>
                  <a:cxnLst>
                    <a:cxn ang="0">
                      <a:pos x="wd2" y="hd2"/>
                    </a:cxn>
                    <a:cxn ang="5400000">
                      <a:pos x="wd2" y="hd2"/>
                    </a:cxn>
                    <a:cxn ang="10800000">
                      <a:pos x="wd2" y="hd2"/>
                    </a:cxn>
                    <a:cxn ang="16200000">
                      <a:pos x="wd2" y="hd2"/>
                    </a:cxn>
                  </a:cxnLst>
                  <a:rect l="0" t="0" r="r" b="b"/>
                  <a:pathLst>
                    <a:path w="21279" h="21600" extrusionOk="0">
                      <a:moveTo>
                        <a:pt x="42" y="21600"/>
                      </a:moveTo>
                      <a:cubicBezTo>
                        <a:pt x="-321" y="17516"/>
                        <a:pt x="1650" y="13440"/>
                        <a:pt x="5892" y="9505"/>
                      </a:cubicBezTo>
                      <a:cubicBezTo>
                        <a:pt x="9472" y="6184"/>
                        <a:pt x="14641" y="2991"/>
                        <a:pt x="21279"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290" name="成组"/>
              <p:cNvGrpSpPr/>
              <p:nvPr/>
            </p:nvGrpSpPr>
            <p:grpSpPr>
              <a:xfrm>
                <a:off x="10363200" y="48911"/>
                <a:ext cx="828945" cy="529594"/>
                <a:chOff x="10312400" y="48911"/>
                <a:chExt cx="828944" cy="529592"/>
              </a:xfrm>
            </p:grpSpPr>
            <p:sp>
              <p:nvSpPr>
                <p:cNvPr id="288" name="圆形"/>
                <p:cNvSpPr/>
                <p:nvPr/>
              </p:nvSpPr>
              <p:spPr>
                <a:xfrm>
                  <a:off x="10887344" y="48911"/>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9" name="线条"/>
                <p:cNvSpPr/>
                <p:nvPr/>
              </p:nvSpPr>
              <p:spPr>
                <a:xfrm>
                  <a:off x="10312400" y="161267"/>
                  <a:ext cx="653778" cy="4172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467" y="207"/>
                        <a:pt x="13431" y="2014"/>
                        <a:pt x="9851" y="5260"/>
                      </a:cubicBezTo>
                      <a:cubicBezTo>
                        <a:pt x="5625" y="9092"/>
                        <a:pt x="2202" y="14770"/>
                        <a:pt x="0" y="2160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293" name="成组"/>
              <p:cNvGrpSpPr/>
              <p:nvPr/>
            </p:nvGrpSpPr>
            <p:grpSpPr>
              <a:xfrm>
                <a:off x="12903200" y="2915304"/>
                <a:ext cx="1692545" cy="638808"/>
                <a:chOff x="12801600" y="1182356"/>
                <a:chExt cx="1692544" cy="638807"/>
              </a:xfrm>
            </p:grpSpPr>
            <p:sp>
              <p:nvSpPr>
                <p:cNvPr id="291" name="圆形"/>
                <p:cNvSpPr/>
                <p:nvPr/>
              </p:nvSpPr>
              <p:spPr>
                <a:xfrm>
                  <a:off x="14240144" y="1567164"/>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2" name="线条"/>
                <p:cNvSpPr/>
                <p:nvPr/>
              </p:nvSpPr>
              <p:spPr>
                <a:xfrm>
                  <a:off x="12801600" y="1182356"/>
                  <a:ext cx="1593578" cy="4971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201" y="16792"/>
                        <a:pt x="16665" y="12728"/>
                        <a:pt x="14026" y="9461"/>
                      </a:cubicBezTo>
                      <a:cubicBezTo>
                        <a:pt x="9540" y="3909"/>
                        <a:pt x="4804" y="714"/>
                        <a:pt x="0" y="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296" name="成组"/>
              <p:cNvGrpSpPr/>
              <p:nvPr/>
            </p:nvGrpSpPr>
            <p:grpSpPr>
              <a:xfrm>
                <a:off x="16729344" y="2741311"/>
                <a:ext cx="2650857" cy="1393194"/>
                <a:chOff x="16373744" y="1438967"/>
                <a:chExt cx="2650855" cy="1393192"/>
              </a:xfrm>
            </p:grpSpPr>
            <p:sp>
              <p:nvSpPr>
                <p:cNvPr id="294" name="圆形"/>
                <p:cNvSpPr/>
                <p:nvPr/>
              </p:nvSpPr>
              <p:spPr>
                <a:xfrm>
                  <a:off x="16373744" y="1438967"/>
                  <a:ext cx="254001"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5" name="线条"/>
                <p:cNvSpPr/>
                <p:nvPr/>
              </p:nvSpPr>
              <p:spPr>
                <a:xfrm>
                  <a:off x="16452577" y="1500493"/>
                  <a:ext cx="2572023" cy="1331668"/>
                </a:xfrm>
                <a:custGeom>
                  <a:avLst/>
                  <a:gdLst/>
                  <a:ahLst/>
                  <a:cxnLst>
                    <a:cxn ang="0">
                      <a:pos x="wd2" y="hd2"/>
                    </a:cxn>
                    <a:cxn ang="5400000">
                      <a:pos x="wd2" y="hd2"/>
                    </a:cxn>
                    <a:cxn ang="10800000">
                      <a:pos x="wd2" y="hd2"/>
                    </a:cxn>
                    <a:cxn ang="16200000">
                      <a:pos x="wd2" y="hd2"/>
                    </a:cxn>
                  </a:cxnLst>
                  <a:rect l="0" t="0" r="r" b="b"/>
                  <a:pathLst>
                    <a:path w="21600" h="21587" extrusionOk="0">
                      <a:moveTo>
                        <a:pt x="0" y="824"/>
                      </a:moveTo>
                      <a:cubicBezTo>
                        <a:pt x="1331" y="263"/>
                        <a:pt x="2690" y="-13"/>
                        <a:pt x="4053" y="1"/>
                      </a:cubicBezTo>
                      <a:cubicBezTo>
                        <a:pt x="11567" y="77"/>
                        <a:pt x="18391" y="8472"/>
                        <a:pt x="21600" y="21587"/>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299" name="成组"/>
              <p:cNvGrpSpPr/>
              <p:nvPr/>
            </p:nvGrpSpPr>
            <p:grpSpPr>
              <a:xfrm>
                <a:off x="23215599" y="9319911"/>
                <a:ext cx="371746" cy="834394"/>
                <a:chOff x="-117744" y="2594607"/>
                <a:chExt cx="371744" cy="834392"/>
              </a:xfrm>
            </p:grpSpPr>
            <p:sp>
              <p:nvSpPr>
                <p:cNvPr id="297" name="圆形"/>
                <p:cNvSpPr/>
                <p:nvPr/>
              </p:nvSpPr>
              <p:spPr>
                <a:xfrm>
                  <a:off x="0" y="2594607"/>
                  <a:ext cx="254000"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8" name="线条"/>
                <p:cNvSpPr/>
                <p:nvPr/>
              </p:nvSpPr>
              <p:spPr>
                <a:xfrm>
                  <a:off x="-117745" y="2783163"/>
                  <a:ext cx="247378" cy="6458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38" y="2293"/>
                        <a:pt x="11757" y="4868"/>
                        <a:pt x="8293" y="7646"/>
                      </a:cubicBezTo>
                      <a:cubicBezTo>
                        <a:pt x="2859" y="12004"/>
                        <a:pt x="26" y="16770"/>
                        <a:pt x="0" y="2160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302" name="成组"/>
              <p:cNvGrpSpPr/>
              <p:nvPr/>
            </p:nvGrpSpPr>
            <p:grpSpPr>
              <a:xfrm>
                <a:off x="19740394" y="2309511"/>
                <a:ext cx="951351" cy="1621794"/>
                <a:chOff x="-697350" y="455811"/>
                <a:chExt cx="951350" cy="1621792"/>
              </a:xfrm>
            </p:grpSpPr>
            <p:sp>
              <p:nvSpPr>
                <p:cNvPr id="300" name="圆形"/>
                <p:cNvSpPr/>
                <p:nvPr/>
              </p:nvSpPr>
              <p:spPr>
                <a:xfrm>
                  <a:off x="0" y="455811"/>
                  <a:ext cx="254000" cy="254001"/>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 name="线条"/>
                <p:cNvSpPr/>
                <p:nvPr/>
              </p:nvSpPr>
              <p:spPr>
                <a:xfrm>
                  <a:off x="-697351" y="618967"/>
                  <a:ext cx="856978" cy="14586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76" y="4254"/>
                        <a:pt x="9069" y="9092"/>
                        <a:pt x="4842" y="14383"/>
                      </a:cubicBezTo>
                      <a:cubicBezTo>
                        <a:pt x="2970" y="16726"/>
                        <a:pt x="1328" y="19132"/>
                        <a:pt x="0" y="21600"/>
                      </a:cubicBezTo>
                    </a:path>
                  </a:pathLst>
                </a:cu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sp>
        <p:nvSpPr>
          <p:cNvPr id="305" name="线条"/>
          <p:cNvSpPr/>
          <p:nvPr/>
        </p:nvSpPr>
        <p:spPr>
          <a:xfrm>
            <a:off x="644222" y="2470017"/>
            <a:ext cx="6286457" cy="53526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99" y="16720"/>
                  <a:pt x="15395" y="12475"/>
                  <a:pt x="12012" y="8962"/>
                </a:cubicBezTo>
                <a:cubicBezTo>
                  <a:pt x="8203" y="5006"/>
                  <a:pt x="4182" y="1994"/>
                  <a:pt x="0" y="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06" name="线条"/>
          <p:cNvSpPr/>
          <p:nvPr/>
        </p:nvSpPr>
        <p:spPr>
          <a:xfrm>
            <a:off x="641089" y="1106707"/>
            <a:ext cx="9982229" cy="1073886"/>
          </a:xfrm>
          <a:custGeom>
            <a:avLst/>
            <a:gdLst/>
            <a:ahLst/>
            <a:cxnLst>
              <a:cxn ang="0">
                <a:pos x="wd2" y="hd2"/>
              </a:cxn>
              <a:cxn ang="5400000">
                <a:pos x="wd2" y="hd2"/>
              </a:cxn>
              <a:cxn ang="10800000">
                <a:pos x="wd2" y="hd2"/>
              </a:cxn>
              <a:cxn ang="16200000">
                <a:pos x="wd2" y="hd2"/>
              </a:cxn>
            </a:cxnLst>
            <a:rect l="0" t="0" r="r" b="b"/>
            <a:pathLst>
              <a:path w="21600" h="20367" extrusionOk="0">
                <a:moveTo>
                  <a:pt x="21600" y="2924"/>
                </a:moveTo>
                <a:cubicBezTo>
                  <a:pt x="17365" y="-1233"/>
                  <a:pt x="13088" y="-956"/>
                  <a:pt x="8860" y="3748"/>
                </a:cubicBezTo>
                <a:cubicBezTo>
                  <a:pt x="5859" y="7087"/>
                  <a:pt x="2895" y="12647"/>
                  <a:pt x="0" y="20367"/>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07" name="线条"/>
          <p:cNvSpPr/>
          <p:nvPr/>
        </p:nvSpPr>
        <p:spPr>
          <a:xfrm>
            <a:off x="7170624" y="1544010"/>
            <a:ext cx="3527641" cy="62551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80" y="4003"/>
                  <a:pt x="10432" y="8398"/>
                  <a:pt x="6267" y="13092"/>
                </a:cubicBezTo>
                <a:cubicBezTo>
                  <a:pt x="3827" y="15842"/>
                  <a:pt x="1733" y="18685"/>
                  <a:pt x="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08" name="线条"/>
          <p:cNvSpPr/>
          <p:nvPr/>
        </p:nvSpPr>
        <p:spPr>
          <a:xfrm>
            <a:off x="7323650" y="3414790"/>
            <a:ext cx="5635793" cy="45114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72" y="3675"/>
                  <a:pt x="13974" y="7400"/>
                  <a:pt x="10207" y="11174"/>
                </a:cubicBezTo>
                <a:cubicBezTo>
                  <a:pt x="6779" y="14609"/>
                  <a:pt x="3376" y="18085"/>
                  <a:pt x="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09" name="线条"/>
          <p:cNvSpPr/>
          <p:nvPr/>
        </p:nvSpPr>
        <p:spPr>
          <a:xfrm>
            <a:off x="7372570" y="4869144"/>
            <a:ext cx="12584886" cy="32361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789" y="2879"/>
                  <a:pt x="14002" y="6220"/>
                  <a:pt x="10244" y="10018"/>
                </a:cubicBezTo>
                <a:cubicBezTo>
                  <a:pt x="6802" y="13498"/>
                  <a:pt x="3386" y="17360"/>
                  <a:pt x="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10" name="线条"/>
          <p:cNvSpPr/>
          <p:nvPr/>
        </p:nvSpPr>
        <p:spPr>
          <a:xfrm>
            <a:off x="7291358" y="8258278"/>
            <a:ext cx="16306684" cy="2649291"/>
          </a:xfrm>
          <a:custGeom>
            <a:avLst/>
            <a:gdLst/>
            <a:ahLst/>
            <a:cxnLst>
              <a:cxn ang="0">
                <a:pos x="wd2" y="hd2"/>
              </a:cxn>
              <a:cxn ang="5400000">
                <a:pos x="wd2" y="hd2"/>
              </a:cxn>
              <a:cxn ang="10800000">
                <a:pos x="wd2" y="hd2"/>
              </a:cxn>
              <a:cxn ang="16200000">
                <a:pos x="wd2" y="hd2"/>
              </a:cxn>
            </a:cxnLst>
            <a:rect l="0" t="0" r="r" b="b"/>
            <a:pathLst>
              <a:path w="21600" h="21344" extrusionOk="0">
                <a:moveTo>
                  <a:pt x="21600" y="21317"/>
                </a:moveTo>
                <a:cubicBezTo>
                  <a:pt x="17681" y="21600"/>
                  <a:pt x="13766" y="19682"/>
                  <a:pt x="9906" y="15586"/>
                </a:cubicBezTo>
                <a:cubicBezTo>
                  <a:pt x="6540" y="12016"/>
                  <a:pt x="3228" y="6804"/>
                  <a:pt x="0" y="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11" name="线条"/>
          <p:cNvSpPr/>
          <p:nvPr/>
        </p:nvSpPr>
        <p:spPr>
          <a:xfrm>
            <a:off x="20379383" y="5019038"/>
            <a:ext cx="3369401" cy="56565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36" y="2762"/>
                  <a:pt x="7021" y="5637"/>
                  <a:pt x="10142" y="8614"/>
                </a:cubicBezTo>
                <a:cubicBezTo>
                  <a:pt x="14497" y="12767"/>
                  <a:pt x="18327" y="17108"/>
                  <a:pt x="2160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12" name="线条"/>
          <p:cNvSpPr/>
          <p:nvPr/>
        </p:nvSpPr>
        <p:spPr>
          <a:xfrm>
            <a:off x="13479211" y="3075817"/>
            <a:ext cx="6518615" cy="1506450"/>
          </a:xfrm>
          <a:custGeom>
            <a:avLst/>
            <a:gdLst/>
            <a:ahLst/>
            <a:cxnLst>
              <a:cxn ang="0">
                <a:pos x="wd2" y="hd2"/>
              </a:cxn>
              <a:cxn ang="5400000">
                <a:pos x="wd2" y="hd2"/>
              </a:cxn>
              <a:cxn ang="10800000">
                <a:pos x="wd2" y="hd2"/>
              </a:cxn>
              <a:cxn ang="16200000">
                <a:pos x="wd2" y="hd2"/>
              </a:cxn>
            </a:cxnLst>
            <a:rect l="0" t="0" r="r" b="b"/>
            <a:pathLst>
              <a:path w="21600" h="20589" extrusionOk="0">
                <a:moveTo>
                  <a:pt x="0" y="1261"/>
                </a:moveTo>
                <a:cubicBezTo>
                  <a:pt x="3962" y="-1011"/>
                  <a:pt x="7992" y="-206"/>
                  <a:pt x="11883" y="3633"/>
                </a:cubicBezTo>
                <a:cubicBezTo>
                  <a:pt x="15327" y="7032"/>
                  <a:pt x="18610" y="12761"/>
                  <a:pt x="21600" y="20589"/>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13" name="线条"/>
          <p:cNvSpPr/>
          <p:nvPr/>
        </p:nvSpPr>
        <p:spPr>
          <a:xfrm>
            <a:off x="11133687" y="1447133"/>
            <a:ext cx="1833834" cy="15443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64" y="3126"/>
                  <a:pt x="10828" y="7397"/>
                  <a:pt x="15263" y="12620"/>
                </a:cubicBezTo>
                <a:cubicBezTo>
                  <a:pt x="17602" y="15377"/>
                  <a:pt x="19724" y="18382"/>
                  <a:pt x="21600" y="21600"/>
                </a:cubicBezTo>
              </a:path>
            </a:pathLst>
          </a:custGeom>
          <a:ln w="101600">
            <a:solidFill>
              <a:srgbClr val="000000">
                <a:alpha val="33121"/>
              </a:srgbClr>
            </a:solidFill>
            <a:miter lim="400000"/>
          </a:ln>
        </p:spPr>
        <p:txBody>
          <a:bodyPr lIns="71437" tIns="71437" rIns="71437" bIns="71437" anchor="ctr"/>
          <a:lstStyle/>
          <a:p>
            <a:pPr>
              <a:defRPr sz="3200"/>
            </a:pPr>
            <a:endParaRPr/>
          </a:p>
        </p:txBody>
      </p:sp>
      <p:sp>
        <p:nvSpPr>
          <p:cNvPr id="314" name="Map adapted from image by Ktrinko (Own work) [CC0], via Wikimedia Commons"/>
          <p:cNvSpPr txBox="1"/>
          <p:nvPr/>
        </p:nvSpPr>
        <p:spPr>
          <a:xfrm>
            <a:off x="12343689" y="47079"/>
            <a:ext cx="11999765"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800">
                <a:solidFill>
                  <a:srgbClr val="53585F"/>
                </a:solidFill>
                <a:latin typeface="Gill Sans"/>
                <a:ea typeface="Gill Sans"/>
                <a:cs typeface="Gill Sans"/>
                <a:sym typeface="Gill Sans"/>
              </a:defRPr>
            </a:lvl1pPr>
          </a:lstStyle>
          <a:p>
            <a:r>
              <a:t>Map adapted from image by Ktrinko (Own work) [CC0], via Wikimedia Commons</a:t>
            </a:r>
          </a:p>
        </p:txBody>
      </p:sp>
      <p:sp>
        <p:nvSpPr>
          <p:cNvPr id="315" name="CDNs help, but not in all use cases"/>
          <p:cNvSpPr txBox="1"/>
          <p:nvPr/>
        </p:nvSpPr>
        <p:spPr>
          <a:xfrm>
            <a:off x="5037948" y="9110536"/>
            <a:ext cx="16153676" cy="1249387"/>
          </a:xfrm>
          <a:prstGeom prst="rect">
            <a:avLst/>
          </a:prstGeom>
          <a:solidFill>
            <a:schemeClr val="accent4"/>
          </a:solidFill>
          <a:ln w="12700">
            <a:miter lim="400000"/>
          </a:ln>
          <a:effectLst>
            <a:outerShdw blurRad="190500" dist="152400" dir="5400000" rotWithShape="0">
              <a:srgbClr val="000000"/>
            </a:outerShdw>
          </a:effectLst>
          <a:extLst>
            <a:ext uri="{C572A759-6A51-4108-AA02-DFA0A04FC94B}">
              <ma14:wrappingTextBoxFlag xmlns="" xmlns:ma14="http://schemas.microsoft.com/office/mac/drawingml/2011/main" val="1"/>
            </a:ext>
          </a:extLst>
        </p:spPr>
        <p:txBody>
          <a:bodyPr lIns="71437" tIns="71437" rIns="71437" bIns="71437" anchor="ctr"/>
          <a:lstStyle>
            <a:lvl1pPr algn="l" defTabSz="457200">
              <a:spcBef>
                <a:spcPts val="2400"/>
              </a:spcBef>
              <a:defRPr sz="7200" b="1">
                <a:solidFill>
                  <a:srgbClr val="FFFFFF"/>
                </a:solidFill>
                <a:latin typeface="Gill Sans"/>
                <a:ea typeface="Gill Sans"/>
                <a:cs typeface="Gill Sans"/>
                <a:sym typeface="Gill Sans"/>
              </a:defRPr>
            </a:lvl1pPr>
          </a:lstStyle>
          <a:p>
            <a:r>
              <a:rPr dirty="0"/>
              <a:t>CDNs help, but not in all use cases</a:t>
            </a:r>
          </a:p>
        </p:txBody>
      </p:sp>
    </p:spTree>
    <p:extLst>
      <p:ext uri="{BB962C8B-B14F-4D97-AF65-F5344CB8AC3E}">
        <p14:creationId xmlns:p14="http://schemas.microsoft.com/office/powerpoint/2010/main" val="118486659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A toy experiment"/>
          <p:cNvSpPr txBox="1">
            <a:spLocks noGrp="1"/>
          </p:cNvSpPr>
          <p:nvPr>
            <p:ph type="title"/>
          </p:nvPr>
        </p:nvSpPr>
        <p:spPr>
          <a:prstGeom prst="rect">
            <a:avLst/>
          </a:prstGeom>
        </p:spPr>
        <p:txBody>
          <a:bodyPr/>
          <a:lstStyle/>
          <a:p>
            <a:r>
              <a:t>A toy experiment</a:t>
            </a:r>
          </a:p>
        </p:txBody>
      </p:sp>
      <p:sp>
        <p:nvSpPr>
          <p:cNvPr id="320" name="Champaign-Portland roundtrip distance…"/>
          <p:cNvSpPr txBox="1">
            <a:spLocks noGrp="1"/>
          </p:cNvSpPr>
          <p:nvPr>
            <p:ph type="body" sz="quarter" idx="1"/>
          </p:nvPr>
        </p:nvSpPr>
        <p:spPr>
          <a:xfrm>
            <a:off x="5817449" y="7904929"/>
            <a:ext cx="14071927" cy="3328349"/>
          </a:xfrm>
          <a:prstGeom prst="rect">
            <a:avLst/>
          </a:prstGeom>
        </p:spPr>
        <p:txBody>
          <a:bodyPr/>
          <a:lstStyle/>
          <a:p>
            <a:r>
              <a:t>Champaign-Portland roundtrip distance </a:t>
            </a:r>
          </a:p>
          <a:p>
            <a:pPr lvl="1"/>
            <a:r>
              <a:t>5700 kilometers</a:t>
            </a:r>
          </a:p>
          <a:p>
            <a:pPr lvl="1"/>
            <a:r>
              <a:t>19ms at the speed of light in vacuum</a:t>
            </a:r>
          </a:p>
        </p:txBody>
      </p:sp>
      <p:sp>
        <p:nvSpPr>
          <p:cNvPr id="321" name="23x inflation over c-latency!"/>
          <p:cNvSpPr txBox="1"/>
          <p:nvPr/>
        </p:nvSpPr>
        <p:spPr>
          <a:xfrm>
            <a:off x="7246639" y="11745515"/>
            <a:ext cx="9890722" cy="1108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lvl="1" indent="0" algn="l">
              <a:spcBef>
                <a:spcPts val="3200"/>
              </a:spcBef>
              <a:defRPr sz="6600">
                <a:solidFill>
                  <a:srgbClr val="B51A00"/>
                </a:solidFill>
                <a:latin typeface="Gill Sans"/>
                <a:ea typeface="Gill Sans"/>
                <a:cs typeface="Gill Sans"/>
                <a:sym typeface="Gill Sans"/>
              </a:defRPr>
            </a:pPr>
            <a:r>
              <a:t>23x inflation over c-latency!</a:t>
            </a:r>
          </a:p>
        </p:txBody>
      </p:sp>
      <p:sp>
        <p:nvSpPr>
          <p:cNvPr id="322" name="$ wget theoatmeal.com…"/>
          <p:cNvSpPr txBox="1"/>
          <p:nvPr/>
        </p:nvSpPr>
        <p:spPr>
          <a:xfrm>
            <a:off x="5831245" y="3048382"/>
            <a:ext cx="7948651" cy="4308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spcBef>
                <a:spcPts val="3200"/>
              </a:spcBef>
              <a:defRPr sz="5800">
                <a:latin typeface="Gill Sans"/>
                <a:ea typeface="Gill Sans"/>
                <a:cs typeface="Gill Sans"/>
                <a:sym typeface="Gill Sans"/>
              </a:defRPr>
            </a:pPr>
            <a:r>
              <a:t>$ wget </a:t>
            </a:r>
            <a:r>
              <a:rPr u="sng"/>
              <a:t>theoatmeal.com</a:t>
            </a:r>
          </a:p>
          <a:p>
            <a:pPr marL="1365250" lvl="1" indent="-793750" algn="l">
              <a:spcBef>
                <a:spcPts val="2700"/>
              </a:spcBef>
              <a:buSzPct val="150000"/>
              <a:buChar char="•"/>
              <a:defRPr>
                <a:latin typeface="Gill Sans"/>
                <a:ea typeface="Gill Sans"/>
                <a:cs typeface="Gill Sans"/>
                <a:sym typeface="Gill Sans"/>
              </a:defRPr>
            </a:pPr>
            <a:r>
              <a:t>430ms (fetch size 20KB)</a:t>
            </a:r>
          </a:p>
          <a:p>
            <a:pPr algn="l">
              <a:spcBef>
                <a:spcPts val="3200"/>
              </a:spcBef>
              <a:defRPr sz="5800">
                <a:latin typeface="Gill Sans"/>
                <a:ea typeface="Gill Sans"/>
                <a:cs typeface="Gill Sans"/>
                <a:sym typeface="Gill Sans"/>
              </a:defRPr>
            </a:pPr>
            <a:r>
              <a:t>$ ping 208.70.xxx.yy</a:t>
            </a:r>
          </a:p>
          <a:p>
            <a:pPr marL="1365250" lvl="1" indent="-793750" algn="l">
              <a:buSzPct val="150000"/>
              <a:buChar char="•"/>
              <a:defRPr>
                <a:latin typeface="Gill Sans"/>
                <a:ea typeface="Gill Sans"/>
                <a:cs typeface="Gill Sans"/>
                <a:sym typeface="Gill Sans"/>
              </a:defRPr>
            </a:pPr>
            <a:r>
              <a:t>55ms</a:t>
            </a:r>
          </a:p>
        </p:txBody>
      </p:sp>
    </p:spTree>
    <p:extLst>
      <p:ext uri="{BB962C8B-B14F-4D97-AF65-F5344CB8AC3E}">
        <p14:creationId xmlns:p14="http://schemas.microsoft.com/office/powerpoint/2010/main" val="205292348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3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20">
                                            <p:bg/>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3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2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2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build="p" bldLvl="5" animBg="1" advAuto="0"/>
      <p:bldP spid="321" grpId="0" animBg="1" advAuto="0"/>
      <p:bldP spid="322" grpId="0"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6" name="图像" descr="图像"/>
          <p:cNvPicPr>
            <a:picLocks noChangeAspect="1"/>
          </p:cNvPicPr>
          <p:nvPr/>
        </p:nvPicPr>
        <p:blipFill>
          <a:blip r:embed="rId3">
            <a:extLst/>
          </a:blip>
          <a:stretch>
            <a:fillRect/>
          </a:stretch>
        </p:blipFill>
        <p:spPr>
          <a:xfrm>
            <a:off x="4585503" y="4547"/>
            <a:ext cx="15212994" cy="13706907"/>
          </a:xfrm>
          <a:prstGeom prst="rect">
            <a:avLst/>
          </a:prstGeom>
          <a:ln w="12700">
            <a:miter lim="400000"/>
          </a:ln>
        </p:spPr>
      </p:pic>
      <p:sp>
        <p:nvSpPr>
          <p:cNvPr id="327" name="Arctic Fiber"/>
          <p:cNvSpPr txBox="1"/>
          <p:nvPr/>
        </p:nvSpPr>
        <p:spPr>
          <a:xfrm>
            <a:off x="21390094" y="12866735"/>
            <a:ext cx="2842072" cy="777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4400">
                <a:solidFill>
                  <a:srgbClr val="FFFFFF"/>
                </a:solidFill>
                <a:latin typeface="Gill Sans"/>
                <a:ea typeface="Gill Sans"/>
                <a:cs typeface="Gill Sans"/>
                <a:sym typeface="Gill Sans"/>
              </a:defRPr>
            </a:lvl1pPr>
          </a:lstStyle>
          <a:p>
            <a:r>
              <a:t>Arctic Fiber</a:t>
            </a:r>
          </a:p>
        </p:txBody>
      </p:sp>
    </p:spTree>
    <p:extLst>
      <p:ext uri="{BB962C8B-B14F-4D97-AF65-F5344CB8AC3E}">
        <p14:creationId xmlns:p14="http://schemas.microsoft.com/office/powerpoint/2010/main" val="131172947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he Internet is too slow"/>
          <p:cNvSpPr txBox="1">
            <a:spLocks noGrp="1"/>
          </p:cNvSpPr>
          <p:nvPr>
            <p:ph type="title" idx="4294967295"/>
          </p:nvPr>
        </p:nvSpPr>
        <p:spPr>
          <a:xfrm>
            <a:off x="3048000" y="0"/>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The Internet is too slow</a:t>
            </a:r>
          </a:p>
        </p:txBody>
      </p:sp>
      <p:sp>
        <p:nvSpPr>
          <p:cNvPr id="332" name="CDF"/>
          <p:cNvSpPr/>
          <p:nvPr/>
        </p:nvSpPr>
        <p:spPr>
          <a:xfrm>
            <a:off x="5970310" y="4973157"/>
            <a:ext cx="1243989" cy="706516"/>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CDF</a:t>
            </a:r>
          </a:p>
        </p:txBody>
      </p:sp>
      <p:sp>
        <p:nvSpPr>
          <p:cNvPr id="333" name="Inflation over c-latency to the Web server"/>
          <p:cNvSpPr/>
          <p:nvPr/>
        </p:nvSpPr>
        <p:spPr>
          <a:xfrm>
            <a:off x="8632645" y="10473975"/>
            <a:ext cx="8036627" cy="821532"/>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Inflation over c-latency to the Web server</a:t>
            </a:r>
          </a:p>
        </p:txBody>
      </p:sp>
      <p:pic>
        <p:nvPicPr>
          <p:cNvPr id="334" name="图像" descr="图像"/>
          <p:cNvPicPr>
            <a:picLocks noChangeAspect="1"/>
          </p:cNvPicPr>
          <p:nvPr/>
        </p:nvPicPr>
        <p:blipFill>
          <a:blip r:embed="rId3">
            <a:extLst/>
          </a:blip>
          <a:stretch>
            <a:fillRect/>
          </a:stretch>
        </p:blipFill>
        <p:spPr>
          <a:xfrm>
            <a:off x="6858000" y="4191000"/>
            <a:ext cx="10583334" cy="6350000"/>
          </a:xfrm>
          <a:prstGeom prst="rect">
            <a:avLst/>
          </a:prstGeom>
          <a:ln w="12700">
            <a:miter lim="400000"/>
          </a:ln>
        </p:spPr>
      </p:pic>
    </p:spTree>
    <p:extLst>
      <p:ext uri="{BB962C8B-B14F-4D97-AF65-F5344CB8AC3E}">
        <p14:creationId xmlns:p14="http://schemas.microsoft.com/office/powerpoint/2010/main" val="359037734"/>
      </p:ext>
    </p:extLst>
  </p:cSld>
  <p:clrMapOvr>
    <a:masterClrMapping/>
  </p:clrMapOvr>
  <mc:AlternateContent xmlns:mc="http://schemas.openxmlformats.org/markup-compatibility/2006" xmlns:p14="http://schemas.microsoft.com/office/powerpoint/2010/main">
    <mc:Choice Requires="p14">
      <p:transition spd="med" p14:dur="699">
        <p:fade thruBlk="1"/>
      </p:transition>
    </mc:Choice>
    <mc:Fallback xmlns="">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he Internet is too slow"/>
          <p:cNvSpPr txBox="1">
            <a:spLocks noGrp="1"/>
          </p:cNvSpPr>
          <p:nvPr>
            <p:ph type="title" idx="4294967295"/>
          </p:nvPr>
        </p:nvSpPr>
        <p:spPr>
          <a:xfrm>
            <a:off x="3048000" y="0"/>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The Internet is too slow</a:t>
            </a:r>
          </a:p>
        </p:txBody>
      </p:sp>
      <p:sp>
        <p:nvSpPr>
          <p:cNvPr id="339" name="CDF"/>
          <p:cNvSpPr/>
          <p:nvPr/>
        </p:nvSpPr>
        <p:spPr>
          <a:xfrm>
            <a:off x="5970310" y="4973157"/>
            <a:ext cx="1243989" cy="706516"/>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CDF</a:t>
            </a:r>
          </a:p>
        </p:txBody>
      </p:sp>
      <p:sp>
        <p:nvSpPr>
          <p:cNvPr id="340" name="Inflation over c-latency to the Web server"/>
          <p:cNvSpPr/>
          <p:nvPr/>
        </p:nvSpPr>
        <p:spPr>
          <a:xfrm>
            <a:off x="8632645" y="10473975"/>
            <a:ext cx="8036627" cy="821532"/>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Inflation over c-latency to the Web server</a:t>
            </a:r>
          </a:p>
        </p:txBody>
      </p:sp>
      <p:pic>
        <p:nvPicPr>
          <p:cNvPr id="341" name="图像" descr="图像"/>
          <p:cNvPicPr>
            <a:picLocks noChangeAspect="1"/>
          </p:cNvPicPr>
          <p:nvPr/>
        </p:nvPicPr>
        <p:blipFill>
          <a:blip r:embed="rId3">
            <a:extLst/>
          </a:blip>
          <a:stretch>
            <a:fillRect/>
          </a:stretch>
        </p:blipFill>
        <p:spPr>
          <a:xfrm>
            <a:off x="6858000" y="4191000"/>
            <a:ext cx="10583334" cy="6350000"/>
          </a:xfrm>
          <a:prstGeom prst="rect">
            <a:avLst/>
          </a:prstGeom>
          <a:ln w="12700">
            <a:miter lim="400000"/>
          </a:ln>
        </p:spPr>
      </p:pic>
      <p:grpSp>
        <p:nvGrpSpPr>
          <p:cNvPr id="344" name="成组"/>
          <p:cNvGrpSpPr/>
          <p:nvPr/>
        </p:nvGrpSpPr>
        <p:grpSpPr>
          <a:xfrm>
            <a:off x="12522200" y="6661942"/>
            <a:ext cx="1683557" cy="879476"/>
            <a:chOff x="1154513" y="252775"/>
            <a:chExt cx="1683556" cy="879475"/>
          </a:xfrm>
        </p:grpSpPr>
        <p:sp>
          <p:nvSpPr>
            <p:cNvPr id="342" name="圆形"/>
            <p:cNvSpPr/>
            <p:nvPr/>
          </p:nvSpPr>
          <p:spPr>
            <a:xfrm>
              <a:off x="1154513" y="531778"/>
              <a:ext cx="321470" cy="321470"/>
            </a:xfrm>
            <a:prstGeom prst="ellipse">
              <a:avLst/>
            </a:prstGeom>
            <a:solidFill>
              <a:schemeClr val="accent4">
                <a:hueOff val="384618"/>
                <a:satOff val="3869"/>
                <a:lumOff val="5802"/>
              </a:schemeClr>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343" name="35x"/>
            <p:cNvSpPr txBox="1"/>
            <p:nvPr/>
          </p:nvSpPr>
          <p:spPr>
            <a:xfrm>
              <a:off x="1537137" y="252775"/>
              <a:ext cx="1300933" cy="879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b="1">
                  <a:solidFill>
                    <a:schemeClr val="accent4">
                      <a:hueOff val="384618"/>
                      <a:satOff val="3869"/>
                      <a:lumOff val="5802"/>
                    </a:schemeClr>
                  </a:solidFill>
                  <a:latin typeface="Gill Sans"/>
                  <a:ea typeface="Gill Sans"/>
                  <a:cs typeface="Gill Sans"/>
                  <a:sym typeface="Gill Sans"/>
                </a:defRPr>
              </a:lvl1pPr>
            </a:lstStyle>
            <a:p>
              <a:r>
                <a:t>35x</a:t>
              </a:r>
            </a:p>
          </p:txBody>
        </p:sp>
      </p:grpSp>
    </p:spTree>
    <p:extLst>
      <p:ext uri="{BB962C8B-B14F-4D97-AF65-F5344CB8AC3E}">
        <p14:creationId xmlns:p14="http://schemas.microsoft.com/office/powerpoint/2010/main" val="328943954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Measuring latency"/>
          <p:cNvSpPr txBox="1">
            <a:spLocks noGrp="1"/>
          </p:cNvSpPr>
          <p:nvPr>
            <p:ph type="title"/>
          </p:nvPr>
        </p:nvSpPr>
        <p:spPr>
          <a:prstGeom prst="rect">
            <a:avLst/>
          </a:prstGeom>
        </p:spPr>
        <p:txBody>
          <a:bodyPr/>
          <a:lstStyle/>
          <a:p>
            <a:r>
              <a:t>Measuring latency</a:t>
            </a:r>
          </a:p>
        </p:txBody>
      </p:sp>
      <p:sp>
        <p:nvSpPr>
          <p:cNvPr id="349" name="186 PlanetLab nodes as clients…"/>
          <p:cNvSpPr txBox="1">
            <a:spLocks noGrp="1"/>
          </p:cNvSpPr>
          <p:nvPr>
            <p:ph type="body" sz="half" idx="1"/>
          </p:nvPr>
        </p:nvSpPr>
        <p:spPr>
          <a:xfrm>
            <a:off x="4368817" y="5071640"/>
            <a:ext cx="15646366" cy="7054454"/>
          </a:xfrm>
          <a:prstGeom prst="rect">
            <a:avLst/>
          </a:prstGeom>
        </p:spPr>
        <p:txBody>
          <a:bodyPr/>
          <a:lstStyle/>
          <a:p>
            <a:pPr marL="596295" indent="-596295">
              <a:buSzPct val="150000"/>
              <a:buChar char="•"/>
            </a:pPr>
            <a:r>
              <a:t>186 PlanetLab nodes as clients</a:t>
            </a:r>
          </a:p>
          <a:p>
            <a:pPr marL="596295" indent="-596295">
              <a:buSzPct val="150000"/>
              <a:buChar char="•"/>
            </a:pPr>
            <a:r>
              <a:t>Fetch (using cURL) thousands of Web pages each</a:t>
            </a:r>
          </a:p>
          <a:p>
            <a:pPr marL="596295" indent="-596295">
              <a:buSzPct val="150000"/>
              <a:buChar char="•"/>
            </a:pPr>
            <a:r>
              <a:t>Gather data at each layer for each page</a:t>
            </a:r>
          </a:p>
        </p:txBody>
      </p:sp>
    </p:spTree>
    <p:extLst>
      <p:ext uri="{BB962C8B-B14F-4D97-AF65-F5344CB8AC3E}">
        <p14:creationId xmlns:p14="http://schemas.microsoft.com/office/powerpoint/2010/main" val="167416365"/>
      </p:ext>
    </p:extLst>
  </p:cSld>
  <p:clrMapOvr>
    <a:masterClrMapping/>
  </p:clrMapOvr>
  <mc:AlternateContent xmlns:mc="http://schemas.openxmlformats.org/markup-compatibility/2006" xmlns:p14="http://schemas.microsoft.com/office/powerpoint/2010/main">
    <mc:Choice Requires="p14">
      <p:transition spd="med" p14:dur="699">
        <p:fade thruBlk="1"/>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图像" descr="图像"/>
          <p:cNvPicPr>
            <a:picLocks noChangeAspect="1"/>
          </p:cNvPicPr>
          <p:nvPr/>
        </p:nvPicPr>
        <p:blipFill>
          <a:blip r:embed="rId3">
            <a:extLst/>
          </a:blip>
          <a:stretch>
            <a:fillRect/>
          </a:stretch>
        </p:blipFill>
        <p:spPr>
          <a:xfrm>
            <a:off x="6858000" y="4191000"/>
            <a:ext cx="10583334" cy="6350000"/>
          </a:xfrm>
          <a:prstGeom prst="rect">
            <a:avLst/>
          </a:prstGeom>
          <a:ln w="12700">
            <a:miter lim="400000"/>
          </a:ln>
        </p:spPr>
      </p:pic>
      <p:sp>
        <p:nvSpPr>
          <p:cNvPr id="354" name="Latency inflation breakdown"/>
          <p:cNvSpPr txBox="1">
            <a:spLocks noGrp="1"/>
          </p:cNvSpPr>
          <p:nvPr>
            <p:ph type="title"/>
          </p:nvPr>
        </p:nvSpPr>
        <p:spPr>
          <a:prstGeom prst="rect">
            <a:avLst/>
          </a:prstGeom>
        </p:spPr>
        <p:txBody>
          <a:bodyPr/>
          <a:lstStyle/>
          <a:p>
            <a:r>
              <a:t>Latency inflation breakdown</a:t>
            </a:r>
          </a:p>
        </p:txBody>
      </p:sp>
      <p:sp>
        <p:nvSpPr>
          <p:cNvPr id="355" name="CDF"/>
          <p:cNvSpPr/>
          <p:nvPr/>
        </p:nvSpPr>
        <p:spPr>
          <a:xfrm>
            <a:off x="5970310" y="4973157"/>
            <a:ext cx="1243989" cy="706516"/>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CDF</a:t>
            </a:r>
          </a:p>
        </p:txBody>
      </p:sp>
      <p:sp>
        <p:nvSpPr>
          <p:cNvPr id="356" name="Inflation over c-latency to the Web server"/>
          <p:cNvSpPr/>
          <p:nvPr/>
        </p:nvSpPr>
        <p:spPr>
          <a:xfrm>
            <a:off x="8632645" y="10473975"/>
            <a:ext cx="8036627" cy="821532"/>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Inflation over c-latency to the Web server</a:t>
            </a:r>
          </a:p>
        </p:txBody>
      </p:sp>
      <p:grpSp>
        <p:nvGrpSpPr>
          <p:cNvPr id="359" name="成组"/>
          <p:cNvGrpSpPr/>
          <p:nvPr/>
        </p:nvGrpSpPr>
        <p:grpSpPr>
          <a:xfrm>
            <a:off x="12522200" y="6661942"/>
            <a:ext cx="1683557" cy="879476"/>
            <a:chOff x="1154513" y="252775"/>
            <a:chExt cx="1683556" cy="879475"/>
          </a:xfrm>
        </p:grpSpPr>
        <p:sp>
          <p:nvSpPr>
            <p:cNvPr id="357" name="圆形"/>
            <p:cNvSpPr/>
            <p:nvPr/>
          </p:nvSpPr>
          <p:spPr>
            <a:xfrm>
              <a:off x="1154513" y="531778"/>
              <a:ext cx="321470" cy="321470"/>
            </a:xfrm>
            <a:prstGeom prst="ellipse">
              <a:avLst/>
            </a:prstGeom>
            <a:solidFill>
              <a:schemeClr val="accent4">
                <a:hueOff val="384618"/>
                <a:satOff val="3869"/>
                <a:lumOff val="5802"/>
              </a:schemeClr>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358" name="35x"/>
            <p:cNvSpPr txBox="1"/>
            <p:nvPr/>
          </p:nvSpPr>
          <p:spPr>
            <a:xfrm>
              <a:off x="1537137" y="252775"/>
              <a:ext cx="1300933" cy="879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b="1">
                  <a:solidFill>
                    <a:schemeClr val="accent4">
                      <a:hueOff val="384618"/>
                      <a:satOff val="3869"/>
                      <a:lumOff val="5802"/>
                    </a:schemeClr>
                  </a:solidFill>
                  <a:latin typeface="Gill Sans"/>
                  <a:ea typeface="Gill Sans"/>
                  <a:cs typeface="Gill Sans"/>
                  <a:sym typeface="Gill Sans"/>
                </a:defRPr>
              </a:lvl1pPr>
            </a:lstStyle>
            <a:p>
              <a:r>
                <a:t>35x</a:t>
              </a:r>
            </a:p>
          </p:txBody>
        </p:sp>
      </p:grpSp>
      <p:sp>
        <p:nvSpPr>
          <p:cNvPr id="360" name="DNS"/>
          <p:cNvSpPr txBox="1"/>
          <p:nvPr/>
        </p:nvSpPr>
        <p:spPr>
          <a:xfrm>
            <a:off x="16989629" y="4248512"/>
            <a:ext cx="963812" cy="600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3200">
                <a:latin typeface="Gill Sans"/>
                <a:ea typeface="Gill Sans"/>
                <a:cs typeface="Gill Sans"/>
                <a:sym typeface="Gill Sans"/>
              </a:defRPr>
            </a:lvl1pPr>
          </a:lstStyle>
          <a:p>
            <a:r>
              <a:t>DNS</a:t>
            </a:r>
          </a:p>
        </p:txBody>
      </p:sp>
      <p:grpSp>
        <p:nvGrpSpPr>
          <p:cNvPr id="363" name="成组"/>
          <p:cNvGrpSpPr/>
          <p:nvPr/>
        </p:nvGrpSpPr>
        <p:grpSpPr>
          <a:xfrm>
            <a:off x="10604500" y="6955839"/>
            <a:ext cx="1624812" cy="1069269"/>
            <a:chOff x="1154513" y="531778"/>
            <a:chExt cx="1624811" cy="1069267"/>
          </a:xfrm>
        </p:grpSpPr>
        <p:sp>
          <p:nvSpPr>
            <p:cNvPr id="361" name="圆形"/>
            <p:cNvSpPr/>
            <p:nvPr/>
          </p:nvSpPr>
          <p:spPr>
            <a:xfrm>
              <a:off x="1154513" y="531778"/>
              <a:ext cx="321470" cy="321470"/>
            </a:xfrm>
            <a:prstGeom prst="ellipse">
              <a:avLst/>
            </a:prstGeom>
            <a:solidFill>
              <a:srgbClr val="000000"/>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362" name="7.4x"/>
            <p:cNvSpPr txBox="1"/>
            <p:nvPr/>
          </p:nvSpPr>
          <p:spPr>
            <a:xfrm>
              <a:off x="1458946" y="810471"/>
              <a:ext cx="1320379" cy="790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4400" b="1">
                  <a:latin typeface="Gill Sans"/>
                  <a:ea typeface="Gill Sans"/>
                  <a:cs typeface="Gill Sans"/>
                  <a:sym typeface="Gill Sans"/>
                </a:defRPr>
              </a:lvl1pPr>
            </a:lstStyle>
            <a:p>
              <a:r>
                <a:t>7.4x</a:t>
              </a:r>
            </a:p>
          </p:txBody>
        </p:sp>
      </p:grpSp>
    </p:spTree>
    <p:extLst>
      <p:ext uri="{BB962C8B-B14F-4D97-AF65-F5344CB8AC3E}">
        <p14:creationId xmlns:p14="http://schemas.microsoft.com/office/powerpoint/2010/main" val="394375043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 name="图像" descr="图像"/>
          <p:cNvPicPr>
            <a:picLocks noChangeAspect="1"/>
          </p:cNvPicPr>
          <p:nvPr/>
        </p:nvPicPr>
        <p:blipFill>
          <a:blip r:embed="rId3">
            <a:extLst/>
          </a:blip>
          <a:stretch>
            <a:fillRect/>
          </a:stretch>
        </p:blipFill>
        <p:spPr>
          <a:xfrm>
            <a:off x="6858000" y="4191000"/>
            <a:ext cx="10583334" cy="6350000"/>
          </a:xfrm>
          <a:prstGeom prst="rect">
            <a:avLst/>
          </a:prstGeom>
          <a:ln w="12700">
            <a:miter lim="400000"/>
          </a:ln>
        </p:spPr>
      </p:pic>
      <p:sp>
        <p:nvSpPr>
          <p:cNvPr id="368" name="Latency inflation breakdown"/>
          <p:cNvSpPr txBox="1">
            <a:spLocks noGrp="1"/>
          </p:cNvSpPr>
          <p:nvPr>
            <p:ph type="title"/>
          </p:nvPr>
        </p:nvSpPr>
        <p:spPr>
          <a:prstGeom prst="rect">
            <a:avLst/>
          </a:prstGeom>
        </p:spPr>
        <p:txBody>
          <a:bodyPr/>
          <a:lstStyle/>
          <a:p>
            <a:r>
              <a:t>Latency inflation breakdown</a:t>
            </a:r>
          </a:p>
        </p:txBody>
      </p:sp>
      <p:sp>
        <p:nvSpPr>
          <p:cNvPr id="369" name="DNS"/>
          <p:cNvSpPr txBox="1"/>
          <p:nvPr/>
        </p:nvSpPr>
        <p:spPr>
          <a:xfrm>
            <a:off x="16989629" y="4248512"/>
            <a:ext cx="963812" cy="600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3200">
                <a:latin typeface="Gill Sans"/>
                <a:ea typeface="Gill Sans"/>
                <a:cs typeface="Gill Sans"/>
                <a:sym typeface="Gill Sans"/>
              </a:defRPr>
            </a:lvl1pPr>
          </a:lstStyle>
          <a:p>
            <a:r>
              <a:t>DNS</a:t>
            </a:r>
          </a:p>
        </p:txBody>
      </p:sp>
      <p:sp>
        <p:nvSpPr>
          <p:cNvPr id="370" name="CDF"/>
          <p:cNvSpPr/>
          <p:nvPr/>
        </p:nvSpPr>
        <p:spPr>
          <a:xfrm>
            <a:off x="5970310" y="4973157"/>
            <a:ext cx="1243989" cy="706516"/>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CDF</a:t>
            </a:r>
          </a:p>
        </p:txBody>
      </p:sp>
      <p:sp>
        <p:nvSpPr>
          <p:cNvPr id="371" name="Inflation over c-latency to the Web server"/>
          <p:cNvSpPr/>
          <p:nvPr/>
        </p:nvSpPr>
        <p:spPr>
          <a:xfrm>
            <a:off x="8632645" y="10473975"/>
            <a:ext cx="8036627" cy="821532"/>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Inflation over c-latency to the Web server</a:t>
            </a:r>
          </a:p>
        </p:txBody>
      </p:sp>
      <p:grpSp>
        <p:nvGrpSpPr>
          <p:cNvPr id="374" name="成组"/>
          <p:cNvGrpSpPr/>
          <p:nvPr/>
        </p:nvGrpSpPr>
        <p:grpSpPr>
          <a:xfrm>
            <a:off x="12522200" y="6661942"/>
            <a:ext cx="1683557" cy="879476"/>
            <a:chOff x="1154513" y="252775"/>
            <a:chExt cx="1683556" cy="879475"/>
          </a:xfrm>
        </p:grpSpPr>
        <p:sp>
          <p:nvSpPr>
            <p:cNvPr id="372" name="圆形"/>
            <p:cNvSpPr/>
            <p:nvPr/>
          </p:nvSpPr>
          <p:spPr>
            <a:xfrm>
              <a:off x="1154513" y="531778"/>
              <a:ext cx="321470" cy="321470"/>
            </a:xfrm>
            <a:prstGeom prst="ellipse">
              <a:avLst/>
            </a:prstGeom>
            <a:solidFill>
              <a:schemeClr val="accent4">
                <a:hueOff val="384618"/>
                <a:satOff val="3869"/>
                <a:lumOff val="5802"/>
              </a:schemeClr>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373" name="35x"/>
            <p:cNvSpPr txBox="1"/>
            <p:nvPr/>
          </p:nvSpPr>
          <p:spPr>
            <a:xfrm>
              <a:off x="1537137" y="252775"/>
              <a:ext cx="1300933" cy="879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b="1">
                  <a:solidFill>
                    <a:schemeClr val="accent4">
                      <a:hueOff val="384618"/>
                      <a:satOff val="3869"/>
                      <a:lumOff val="5802"/>
                    </a:schemeClr>
                  </a:solidFill>
                  <a:latin typeface="Gill Sans"/>
                  <a:ea typeface="Gill Sans"/>
                  <a:cs typeface="Gill Sans"/>
                  <a:sym typeface="Gill Sans"/>
                </a:defRPr>
              </a:lvl1pPr>
            </a:lstStyle>
            <a:p>
              <a:r>
                <a:t>35x</a:t>
              </a:r>
            </a:p>
          </p:txBody>
        </p:sp>
      </p:grpSp>
      <p:grpSp>
        <p:nvGrpSpPr>
          <p:cNvPr id="377" name="成组"/>
          <p:cNvGrpSpPr/>
          <p:nvPr/>
        </p:nvGrpSpPr>
        <p:grpSpPr>
          <a:xfrm>
            <a:off x="8680600" y="6237004"/>
            <a:ext cx="1320379" cy="1029849"/>
            <a:chOff x="215414" y="-176600"/>
            <a:chExt cx="1320378" cy="1029847"/>
          </a:xfrm>
        </p:grpSpPr>
        <p:sp>
          <p:nvSpPr>
            <p:cNvPr id="375" name="3.4x"/>
            <p:cNvSpPr txBox="1"/>
            <p:nvPr/>
          </p:nvSpPr>
          <p:spPr>
            <a:xfrm>
              <a:off x="215414" y="-176601"/>
              <a:ext cx="1320379" cy="790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4400" b="1">
                  <a:solidFill>
                    <a:schemeClr val="accent5"/>
                  </a:solidFill>
                  <a:latin typeface="Gill Sans"/>
                  <a:ea typeface="Gill Sans"/>
                  <a:cs typeface="Gill Sans"/>
                  <a:sym typeface="Gill Sans"/>
                </a:defRPr>
              </a:lvl1pPr>
            </a:lstStyle>
            <a:p>
              <a:r>
                <a:t>3.4x</a:t>
              </a:r>
            </a:p>
          </p:txBody>
        </p:sp>
        <p:sp>
          <p:nvSpPr>
            <p:cNvPr id="376" name="圆形"/>
            <p:cNvSpPr/>
            <p:nvPr/>
          </p:nvSpPr>
          <p:spPr>
            <a:xfrm>
              <a:off x="1154513" y="531778"/>
              <a:ext cx="321470" cy="321470"/>
            </a:xfrm>
            <a:prstGeom prst="ellipse">
              <a:avLst/>
            </a:prstGeom>
            <a:solidFill>
              <a:schemeClr val="accent5"/>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grpSp>
      <p:sp>
        <p:nvSpPr>
          <p:cNvPr id="378" name="TCP handshake…"/>
          <p:cNvSpPr txBox="1"/>
          <p:nvPr/>
        </p:nvSpPr>
        <p:spPr>
          <a:xfrm>
            <a:off x="14291313" y="3579018"/>
            <a:ext cx="2819004" cy="1057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defRPr sz="3200">
                <a:solidFill>
                  <a:srgbClr val="4F5FD0"/>
                </a:solidFill>
                <a:latin typeface="Gill Sans"/>
                <a:ea typeface="Gill Sans"/>
                <a:cs typeface="Gill Sans"/>
                <a:sym typeface="Gill Sans"/>
              </a:defRPr>
            </a:pPr>
            <a:r>
              <a:rPr>
                <a:solidFill>
                  <a:schemeClr val="accent5"/>
                </a:solidFill>
              </a:rPr>
              <a:t>TCP handshake</a:t>
            </a:r>
          </a:p>
          <a:p>
            <a:pPr>
              <a:defRPr sz="3200">
                <a:solidFill>
                  <a:srgbClr val="4F5FD0"/>
                </a:solidFill>
                <a:latin typeface="Gill Sans"/>
                <a:ea typeface="Gill Sans"/>
                <a:cs typeface="Gill Sans"/>
                <a:sym typeface="Gill Sans"/>
              </a:defRPr>
            </a:pPr>
            <a:r>
              <a:rPr>
                <a:solidFill>
                  <a:schemeClr val="accent5"/>
                </a:solidFill>
              </a:rPr>
              <a:t> (2-way)</a:t>
            </a:r>
          </a:p>
        </p:txBody>
      </p:sp>
      <p:grpSp>
        <p:nvGrpSpPr>
          <p:cNvPr id="381" name="成组"/>
          <p:cNvGrpSpPr/>
          <p:nvPr/>
        </p:nvGrpSpPr>
        <p:grpSpPr>
          <a:xfrm>
            <a:off x="10604500" y="6955839"/>
            <a:ext cx="1624812" cy="1069269"/>
            <a:chOff x="1154513" y="531778"/>
            <a:chExt cx="1624811" cy="1069267"/>
          </a:xfrm>
        </p:grpSpPr>
        <p:sp>
          <p:nvSpPr>
            <p:cNvPr id="379" name="圆形"/>
            <p:cNvSpPr/>
            <p:nvPr/>
          </p:nvSpPr>
          <p:spPr>
            <a:xfrm>
              <a:off x="1154513" y="531778"/>
              <a:ext cx="321470" cy="321470"/>
            </a:xfrm>
            <a:prstGeom prst="ellipse">
              <a:avLst/>
            </a:prstGeom>
            <a:solidFill>
              <a:srgbClr val="000000"/>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380" name="7.4x"/>
            <p:cNvSpPr txBox="1"/>
            <p:nvPr/>
          </p:nvSpPr>
          <p:spPr>
            <a:xfrm>
              <a:off x="1458946" y="810471"/>
              <a:ext cx="1320379" cy="790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4400" b="1">
                  <a:latin typeface="Gill Sans"/>
                  <a:ea typeface="Gill Sans"/>
                  <a:cs typeface="Gill Sans"/>
                  <a:sym typeface="Gill Sans"/>
                </a:defRPr>
              </a:lvl1pPr>
            </a:lstStyle>
            <a:p>
              <a:r>
                <a:t>7.4x</a:t>
              </a:r>
            </a:p>
          </p:txBody>
        </p:sp>
      </p:grpSp>
    </p:spTree>
    <p:extLst>
      <p:ext uri="{BB962C8B-B14F-4D97-AF65-F5344CB8AC3E}">
        <p14:creationId xmlns:p14="http://schemas.microsoft.com/office/powerpoint/2010/main" val="7852145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C82101-7811-41E9-A2AE-F22C87C32C10}"/>
              </a:ext>
            </a:extLst>
          </p:cNvPr>
          <p:cNvSpPr>
            <a:spLocks noGrp="1"/>
          </p:cNvSpPr>
          <p:nvPr>
            <p:ph type="title"/>
          </p:nvPr>
        </p:nvSpPr>
        <p:spPr/>
        <p:txBody>
          <a:bodyPr/>
          <a:lstStyle/>
          <a:p>
            <a:r>
              <a:rPr lang="en-US" altLang="zh-CN" dirty="0"/>
              <a:t>What we have learned</a:t>
            </a:r>
            <a:endParaRPr lang="zh-CN" altLang="en-US" dirty="0"/>
          </a:p>
        </p:txBody>
      </p:sp>
      <p:sp>
        <p:nvSpPr>
          <p:cNvPr id="8" name="内容占位符 3">
            <a:extLst>
              <a:ext uri="{FF2B5EF4-FFF2-40B4-BE49-F238E27FC236}">
                <a16:creationId xmlns:a16="http://schemas.microsoft.com/office/drawing/2014/main" id="{FAACD7A9-F6D9-4E5C-A48E-7D38FF19AFBB}"/>
              </a:ext>
            </a:extLst>
          </p:cNvPr>
          <p:cNvSpPr txBox="1">
            <a:spLocks/>
          </p:cNvSpPr>
          <p:nvPr/>
        </p:nvSpPr>
        <p:spPr>
          <a:xfrm>
            <a:off x="1685365" y="2211978"/>
            <a:ext cx="19032929" cy="10546079"/>
          </a:xfrm>
          <a:prstGeom prst="rect">
            <a:avLst/>
          </a:prstGeom>
        </p:spPr>
        <p:txBody>
          <a:bodyPr vert="horz" lIns="68580" tIns="34290" rIns="68580" bIns="34290" rtlCol="0">
            <a:normAutofit fontScale="92500" lnSpcReduction="10000"/>
          </a:bodyPr>
          <a:lstStyle>
            <a:lvl1pPr marL="450850" indent="-450850" algn="l" defTabSz="914400" rtl="0" eaLnBrk="1" latinLnBrk="0"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cs typeface="+mn-cs"/>
              </a:defRPr>
            </a:lvl1pPr>
            <a:lvl2pPr marL="900113" indent="-450850" algn="l" defTabSz="914400" rtl="0" eaLnBrk="1" latinLnBrk="0"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350000" indent="-450000" algn="l" defTabSz="914400" rtl="0" eaLnBrk="1" latinLnBrk="0" hangingPunct="1">
              <a:lnSpc>
                <a:spcPct val="130000"/>
              </a:lnSpc>
              <a:spcBef>
                <a:spcPts val="500"/>
              </a:spcBef>
              <a:buSzPct val="80000"/>
              <a:buFont typeface="Wingdings" panose="05000000000000000000" pitchFamily="2" charset="2"/>
              <a:buChar char="Ø"/>
              <a:defRPr sz="200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8" marR="0" lvl="0" indent="-338138" algn="l" defTabSz="685800" rtl="0" eaLnBrk="1" fontAlgn="auto" latinLnBrk="0" hangingPunct="1">
              <a:lnSpc>
                <a:spcPct val="90000"/>
              </a:lnSpc>
              <a:spcBef>
                <a:spcPts val="750"/>
              </a:spcBef>
              <a:spcAft>
                <a:spcPts val="0"/>
              </a:spcAft>
              <a:buClr>
                <a:srgbClr val="00007D"/>
              </a:buClr>
              <a:buSzPct val="90000"/>
              <a:buFont typeface="Wingdings" panose="05000000000000000000" pitchFamily="2" charset="2"/>
              <a:buChar char="n"/>
              <a:tabLst/>
              <a:defRPr/>
            </a:pPr>
            <a:r>
              <a:rPr kumimoji="1" lang="en-US" altLang="zh-CN" sz="5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What is cloud computing </a:t>
            </a:r>
          </a:p>
          <a:p>
            <a:pPr marL="338138" marR="0" lvl="0" indent="-338138" algn="l" defTabSz="685800" rtl="0" eaLnBrk="1" fontAlgn="auto" latinLnBrk="0" hangingPunct="1">
              <a:lnSpc>
                <a:spcPct val="90000"/>
              </a:lnSpc>
              <a:spcBef>
                <a:spcPts val="750"/>
              </a:spcBef>
              <a:spcAft>
                <a:spcPts val="0"/>
              </a:spcAft>
              <a:buClr>
                <a:srgbClr val="00007D"/>
              </a:buClr>
              <a:buSzPct val="90000"/>
              <a:buFont typeface="Wingdings" panose="05000000000000000000" pitchFamily="2" charset="2"/>
              <a:buChar char="n"/>
              <a:tabLst/>
              <a:defRPr/>
            </a:pPr>
            <a:r>
              <a:rPr kumimoji="1" lang="en-US" altLang="zh-CN" sz="5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Cloud Networking</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Physical Structure</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Applications and network traffic</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Host networking virtualization</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Addressing &amp; Routing</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Software-Defined Networking Architecture</a:t>
            </a:r>
          </a:p>
          <a:p>
            <a:pPr marL="675084" marR="0" lvl="1" indent="-338138" algn="l" defTabSz="685800" rtl="0" eaLnBrk="1" fontAlgn="auto" latinLnBrk="0" hangingPunct="1">
              <a:lnSpc>
                <a:spcPct val="130000"/>
              </a:lnSpc>
              <a:spcBef>
                <a:spcPts val="376"/>
              </a:spcBef>
              <a:spcAft>
                <a:spcPts val="0"/>
              </a:spcAft>
              <a:buClr>
                <a:srgbClr val="9999CC"/>
              </a:buClr>
              <a:buSzPct val="80000"/>
              <a:buFont typeface="Wingdings" pitchFamily="2" charset="2"/>
              <a:buChar char=""/>
              <a:tabLst/>
              <a:defRPr/>
            </a:pPr>
            <a:r>
              <a:rPr kumimoji="1" lang="en-US" altLang="zh-CN" sz="480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Inter-data-center networking</a:t>
            </a:r>
            <a:endParaRPr kumimoji="1" lang="en-US" altLang="zh-CN" sz="4600" dirty="0">
              <a:solidFill>
                <a:sysClr val="windowText" lastClr="000000"/>
              </a:solidFill>
            </a:endParaRPr>
          </a:p>
          <a:p>
            <a:pPr marL="675084" lvl="1" indent="-338138" defTabSz="685800">
              <a:spcBef>
                <a:spcPts val="376"/>
              </a:spcBef>
              <a:defRPr/>
            </a:pPr>
            <a:r>
              <a:rPr kumimoji="1" lang="en-US" altLang="zh-CN" sz="4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Content </a:t>
            </a:r>
            <a:r>
              <a:rPr lang="en-US" altLang="zh-CN" sz="4800" b="1" dirty="0"/>
              <a:t>distribution</a:t>
            </a:r>
            <a:r>
              <a:rPr kumimoji="1" lang="en-US" altLang="zh-CN" sz="4600" b="1" dirty="0">
                <a:solidFill>
                  <a:sysClr val="windowText" lastClr="000000"/>
                </a:solidFill>
              </a:rPr>
              <a:t> networks</a:t>
            </a:r>
          </a:p>
          <a:p>
            <a:pPr marL="1124971" lvl="2" indent="-338138" defTabSz="685800">
              <a:spcBef>
                <a:spcPts val="376"/>
              </a:spcBef>
              <a:defRPr/>
            </a:pPr>
            <a:r>
              <a:rPr kumimoji="1" lang="en-US" altLang="zh-CN" sz="4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What is CDN</a:t>
            </a:r>
          </a:p>
          <a:p>
            <a:pPr marL="1124971" lvl="2" indent="-338138" defTabSz="685800">
              <a:spcBef>
                <a:spcPts val="376"/>
              </a:spcBef>
              <a:defRPr/>
            </a:pPr>
            <a:r>
              <a:rPr kumimoji="1" lang="en-US" altLang="zh-CN" sz="4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How to accelerate CDN</a:t>
            </a:r>
          </a:p>
          <a:p>
            <a:pPr marL="1124971" lvl="2" indent="-338138" defTabSz="685800">
              <a:spcBef>
                <a:spcPts val="376"/>
              </a:spcBef>
              <a:defRPr/>
            </a:pPr>
            <a:r>
              <a:rPr kumimoji="1" lang="en-US" altLang="zh-CN" sz="4400" b="1" dirty="0">
                <a:solidFill>
                  <a:sysClr val="windowText" lastClr="000000"/>
                </a:solidFill>
              </a:rPr>
              <a:t>Two case-study</a:t>
            </a:r>
          </a:p>
          <a:p>
            <a:pPr marL="1375171" lvl="3" indent="-338138" defTabSz="685800">
              <a:spcBef>
                <a:spcPts val="376"/>
              </a:spcBef>
              <a:defRPr/>
            </a:pPr>
            <a:r>
              <a:rPr kumimoji="1" lang="en-US" altLang="zh-CN" sz="4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Helvetica Light"/>
              </a:rPr>
              <a:t>Anycast; VDN</a:t>
            </a:r>
          </a:p>
        </p:txBody>
      </p:sp>
    </p:spTree>
    <p:extLst>
      <p:ext uri="{BB962C8B-B14F-4D97-AF65-F5344CB8AC3E}">
        <p14:creationId xmlns:p14="http://schemas.microsoft.com/office/powerpoint/2010/main" val="243031279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 name="图像" descr="图像"/>
          <p:cNvPicPr>
            <a:picLocks noChangeAspect="1"/>
          </p:cNvPicPr>
          <p:nvPr/>
        </p:nvPicPr>
        <p:blipFill>
          <a:blip r:embed="rId3">
            <a:extLst/>
          </a:blip>
          <a:stretch>
            <a:fillRect/>
          </a:stretch>
        </p:blipFill>
        <p:spPr>
          <a:xfrm>
            <a:off x="6858000" y="4191000"/>
            <a:ext cx="10583334" cy="6350000"/>
          </a:xfrm>
          <a:prstGeom prst="rect">
            <a:avLst/>
          </a:prstGeom>
          <a:ln w="12700">
            <a:miter lim="400000"/>
          </a:ln>
        </p:spPr>
      </p:pic>
      <p:sp>
        <p:nvSpPr>
          <p:cNvPr id="386" name="Latency inflation breakdown"/>
          <p:cNvSpPr txBox="1">
            <a:spLocks noGrp="1"/>
          </p:cNvSpPr>
          <p:nvPr>
            <p:ph type="title"/>
          </p:nvPr>
        </p:nvSpPr>
        <p:spPr>
          <a:prstGeom prst="rect">
            <a:avLst/>
          </a:prstGeom>
        </p:spPr>
        <p:txBody>
          <a:bodyPr/>
          <a:lstStyle/>
          <a:p>
            <a:r>
              <a:t>Latency inflation breakdown</a:t>
            </a:r>
          </a:p>
        </p:txBody>
      </p:sp>
      <p:sp>
        <p:nvSpPr>
          <p:cNvPr id="387" name="DNS"/>
          <p:cNvSpPr txBox="1"/>
          <p:nvPr/>
        </p:nvSpPr>
        <p:spPr>
          <a:xfrm>
            <a:off x="16989629" y="4248512"/>
            <a:ext cx="963812" cy="600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3200">
                <a:latin typeface="Gill Sans"/>
                <a:ea typeface="Gill Sans"/>
                <a:cs typeface="Gill Sans"/>
                <a:sym typeface="Gill Sans"/>
              </a:defRPr>
            </a:lvl1pPr>
          </a:lstStyle>
          <a:p>
            <a:r>
              <a:t>DNS</a:t>
            </a:r>
          </a:p>
        </p:txBody>
      </p:sp>
      <p:sp>
        <p:nvSpPr>
          <p:cNvPr id="388" name="CDF"/>
          <p:cNvSpPr/>
          <p:nvPr/>
        </p:nvSpPr>
        <p:spPr>
          <a:xfrm>
            <a:off x="5970310" y="4973157"/>
            <a:ext cx="1243989" cy="706516"/>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CDF</a:t>
            </a:r>
          </a:p>
        </p:txBody>
      </p:sp>
      <p:sp>
        <p:nvSpPr>
          <p:cNvPr id="389" name="Inflation over c-latency to the Web server"/>
          <p:cNvSpPr/>
          <p:nvPr/>
        </p:nvSpPr>
        <p:spPr>
          <a:xfrm>
            <a:off x="8632645" y="10473975"/>
            <a:ext cx="8036627" cy="821532"/>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Inflation over c-latency to the Web server</a:t>
            </a:r>
          </a:p>
        </p:txBody>
      </p:sp>
      <p:grpSp>
        <p:nvGrpSpPr>
          <p:cNvPr id="392" name="成组"/>
          <p:cNvGrpSpPr/>
          <p:nvPr/>
        </p:nvGrpSpPr>
        <p:grpSpPr>
          <a:xfrm>
            <a:off x="12522200" y="6661942"/>
            <a:ext cx="1683557" cy="879476"/>
            <a:chOff x="1154513" y="252775"/>
            <a:chExt cx="1683556" cy="879475"/>
          </a:xfrm>
        </p:grpSpPr>
        <p:sp>
          <p:nvSpPr>
            <p:cNvPr id="390" name="圆形"/>
            <p:cNvSpPr/>
            <p:nvPr/>
          </p:nvSpPr>
          <p:spPr>
            <a:xfrm>
              <a:off x="1154513" y="531778"/>
              <a:ext cx="321470" cy="321470"/>
            </a:xfrm>
            <a:prstGeom prst="ellipse">
              <a:avLst/>
            </a:prstGeom>
            <a:solidFill>
              <a:schemeClr val="accent4">
                <a:hueOff val="384618"/>
                <a:satOff val="3869"/>
                <a:lumOff val="5802"/>
              </a:schemeClr>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391" name="35x"/>
            <p:cNvSpPr txBox="1"/>
            <p:nvPr/>
          </p:nvSpPr>
          <p:spPr>
            <a:xfrm>
              <a:off x="1537137" y="252775"/>
              <a:ext cx="1300933" cy="879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b="1">
                  <a:solidFill>
                    <a:schemeClr val="accent4">
                      <a:hueOff val="384618"/>
                      <a:satOff val="3869"/>
                      <a:lumOff val="5802"/>
                    </a:schemeClr>
                  </a:solidFill>
                  <a:latin typeface="Gill Sans"/>
                  <a:ea typeface="Gill Sans"/>
                  <a:cs typeface="Gill Sans"/>
                  <a:sym typeface="Gill Sans"/>
                </a:defRPr>
              </a:lvl1pPr>
            </a:lstStyle>
            <a:p>
              <a:r>
                <a:t>35x</a:t>
              </a:r>
            </a:p>
          </p:txBody>
        </p:sp>
      </p:grpSp>
      <p:sp>
        <p:nvSpPr>
          <p:cNvPr id="393" name="TCP handshake…"/>
          <p:cNvSpPr txBox="1"/>
          <p:nvPr/>
        </p:nvSpPr>
        <p:spPr>
          <a:xfrm>
            <a:off x="14291313" y="3579018"/>
            <a:ext cx="2819004" cy="1057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defRPr sz="3200">
                <a:solidFill>
                  <a:srgbClr val="4F5FD0"/>
                </a:solidFill>
                <a:latin typeface="Gill Sans"/>
                <a:ea typeface="Gill Sans"/>
                <a:cs typeface="Gill Sans"/>
                <a:sym typeface="Gill Sans"/>
              </a:defRPr>
            </a:pPr>
            <a:r>
              <a:rPr>
                <a:solidFill>
                  <a:schemeClr val="accent5"/>
                </a:solidFill>
              </a:rPr>
              <a:t>TCP handshake</a:t>
            </a:r>
          </a:p>
          <a:p>
            <a:pPr>
              <a:defRPr sz="3200">
                <a:solidFill>
                  <a:srgbClr val="4F5FD0"/>
                </a:solidFill>
                <a:latin typeface="Gill Sans"/>
                <a:ea typeface="Gill Sans"/>
                <a:cs typeface="Gill Sans"/>
                <a:sym typeface="Gill Sans"/>
              </a:defRPr>
            </a:pPr>
            <a:r>
              <a:rPr>
                <a:solidFill>
                  <a:schemeClr val="accent5"/>
                </a:solidFill>
              </a:rPr>
              <a:t> (2-way)</a:t>
            </a:r>
          </a:p>
        </p:txBody>
      </p:sp>
      <p:sp>
        <p:nvSpPr>
          <p:cNvPr id="394" name="Request-…"/>
          <p:cNvSpPr txBox="1"/>
          <p:nvPr/>
        </p:nvSpPr>
        <p:spPr>
          <a:xfrm>
            <a:off x="12427991" y="3553618"/>
            <a:ext cx="2163168" cy="1108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3200" b="1">
                <a:solidFill>
                  <a:srgbClr val="73CADC"/>
                </a:solidFill>
                <a:latin typeface="Gill Sans"/>
                <a:ea typeface="Gill Sans"/>
                <a:cs typeface="Gill Sans"/>
                <a:sym typeface="Gill Sans"/>
              </a:defRPr>
            </a:pPr>
            <a:r>
              <a:t>Request-</a:t>
            </a:r>
          </a:p>
          <a:p>
            <a:pPr algn="l">
              <a:defRPr sz="3200" b="1">
                <a:solidFill>
                  <a:srgbClr val="73CADC"/>
                </a:solidFill>
                <a:latin typeface="Gill Sans"/>
                <a:ea typeface="Gill Sans"/>
                <a:cs typeface="Gill Sans"/>
                <a:sym typeface="Gill Sans"/>
              </a:defRPr>
            </a:pPr>
            <a:r>
              <a:t>response</a:t>
            </a:r>
          </a:p>
        </p:txBody>
      </p:sp>
      <p:grpSp>
        <p:nvGrpSpPr>
          <p:cNvPr id="397" name="成组"/>
          <p:cNvGrpSpPr/>
          <p:nvPr/>
        </p:nvGrpSpPr>
        <p:grpSpPr>
          <a:xfrm>
            <a:off x="9967646" y="6072893"/>
            <a:ext cx="1320380" cy="1204416"/>
            <a:chOff x="2247228" y="-525734"/>
            <a:chExt cx="1320378" cy="1204414"/>
          </a:xfrm>
        </p:grpSpPr>
        <p:sp>
          <p:nvSpPr>
            <p:cNvPr id="395" name="圆形"/>
            <p:cNvSpPr/>
            <p:nvPr/>
          </p:nvSpPr>
          <p:spPr>
            <a:xfrm>
              <a:off x="2675742" y="357211"/>
              <a:ext cx="321470" cy="321469"/>
            </a:xfrm>
            <a:prstGeom prst="ellipse">
              <a:avLst/>
            </a:prstGeom>
            <a:solidFill>
              <a:srgbClr val="73CADC"/>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396" name="6.6x"/>
            <p:cNvSpPr txBox="1"/>
            <p:nvPr/>
          </p:nvSpPr>
          <p:spPr>
            <a:xfrm>
              <a:off x="2247228" y="-525735"/>
              <a:ext cx="1320380" cy="790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4400" b="1">
                  <a:solidFill>
                    <a:srgbClr val="73CADC"/>
                  </a:solidFill>
                  <a:latin typeface="Gill Sans"/>
                  <a:ea typeface="Gill Sans"/>
                  <a:cs typeface="Gill Sans"/>
                  <a:sym typeface="Gill Sans"/>
                </a:defRPr>
              </a:lvl1pPr>
            </a:lstStyle>
            <a:p>
              <a:r>
                <a:t>6.6x</a:t>
              </a:r>
            </a:p>
          </p:txBody>
        </p:sp>
      </p:grpSp>
      <p:grpSp>
        <p:nvGrpSpPr>
          <p:cNvPr id="400" name="成组"/>
          <p:cNvGrpSpPr/>
          <p:nvPr/>
        </p:nvGrpSpPr>
        <p:grpSpPr>
          <a:xfrm>
            <a:off x="8680600" y="6237004"/>
            <a:ext cx="1320379" cy="1029849"/>
            <a:chOff x="215414" y="-176600"/>
            <a:chExt cx="1320378" cy="1029847"/>
          </a:xfrm>
        </p:grpSpPr>
        <p:sp>
          <p:nvSpPr>
            <p:cNvPr id="398" name="3.4x"/>
            <p:cNvSpPr txBox="1"/>
            <p:nvPr/>
          </p:nvSpPr>
          <p:spPr>
            <a:xfrm>
              <a:off x="215414" y="-176601"/>
              <a:ext cx="1320379" cy="790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4400" b="1">
                  <a:solidFill>
                    <a:schemeClr val="accent5"/>
                  </a:solidFill>
                  <a:latin typeface="Gill Sans"/>
                  <a:ea typeface="Gill Sans"/>
                  <a:cs typeface="Gill Sans"/>
                  <a:sym typeface="Gill Sans"/>
                </a:defRPr>
              </a:lvl1pPr>
            </a:lstStyle>
            <a:p>
              <a:r>
                <a:t>3.4x</a:t>
              </a:r>
            </a:p>
          </p:txBody>
        </p:sp>
        <p:sp>
          <p:nvSpPr>
            <p:cNvPr id="399" name="圆形"/>
            <p:cNvSpPr/>
            <p:nvPr/>
          </p:nvSpPr>
          <p:spPr>
            <a:xfrm>
              <a:off x="1154513" y="531778"/>
              <a:ext cx="321470" cy="321470"/>
            </a:xfrm>
            <a:prstGeom prst="ellipse">
              <a:avLst/>
            </a:prstGeom>
            <a:solidFill>
              <a:schemeClr val="accent5"/>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grpSp>
      <p:grpSp>
        <p:nvGrpSpPr>
          <p:cNvPr id="403" name="成组"/>
          <p:cNvGrpSpPr/>
          <p:nvPr/>
        </p:nvGrpSpPr>
        <p:grpSpPr>
          <a:xfrm>
            <a:off x="10604500" y="6955839"/>
            <a:ext cx="1624812" cy="1069269"/>
            <a:chOff x="1154513" y="531778"/>
            <a:chExt cx="1624811" cy="1069267"/>
          </a:xfrm>
        </p:grpSpPr>
        <p:sp>
          <p:nvSpPr>
            <p:cNvPr id="401" name="圆形"/>
            <p:cNvSpPr/>
            <p:nvPr/>
          </p:nvSpPr>
          <p:spPr>
            <a:xfrm>
              <a:off x="1154513" y="531778"/>
              <a:ext cx="321470" cy="321470"/>
            </a:xfrm>
            <a:prstGeom prst="ellipse">
              <a:avLst/>
            </a:prstGeom>
            <a:solidFill>
              <a:srgbClr val="000000"/>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402" name="7.4x"/>
            <p:cNvSpPr txBox="1"/>
            <p:nvPr/>
          </p:nvSpPr>
          <p:spPr>
            <a:xfrm>
              <a:off x="1458946" y="810471"/>
              <a:ext cx="1320379" cy="790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4400" b="1">
                  <a:latin typeface="Gill Sans"/>
                  <a:ea typeface="Gill Sans"/>
                  <a:cs typeface="Gill Sans"/>
                  <a:sym typeface="Gill Sans"/>
                </a:defRPr>
              </a:lvl1pPr>
            </a:lstStyle>
            <a:p>
              <a:r>
                <a:t>7.4x</a:t>
              </a:r>
            </a:p>
          </p:txBody>
        </p:sp>
      </p:grpSp>
    </p:spTree>
    <p:extLst>
      <p:ext uri="{BB962C8B-B14F-4D97-AF65-F5344CB8AC3E}">
        <p14:creationId xmlns:p14="http://schemas.microsoft.com/office/powerpoint/2010/main" val="26487851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图像" descr="图像"/>
          <p:cNvPicPr>
            <a:picLocks noChangeAspect="1"/>
          </p:cNvPicPr>
          <p:nvPr/>
        </p:nvPicPr>
        <p:blipFill>
          <a:blip r:embed="rId3">
            <a:extLst/>
          </a:blip>
          <a:stretch>
            <a:fillRect/>
          </a:stretch>
        </p:blipFill>
        <p:spPr>
          <a:xfrm>
            <a:off x="6858000" y="4191000"/>
            <a:ext cx="10583334" cy="6350000"/>
          </a:xfrm>
          <a:prstGeom prst="rect">
            <a:avLst/>
          </a:prstGeom>
          <a:ln w="12700">
            <a:miter lim="400000"/>
          </a:ln>
        </p:spPr>
      </p:pic>
      <p:sp>
        <p:nvSpPr>
          <p:cNvPr id="408" name="Latency inflation breakdown"/>
          <p:cNvSpPr txBox="1">
            <a:spLocks noGrp="1"/>
          </p:cNvSpPr>
          <p:nvPr>
            <p:ph type="title"/>
          </p:nvPr>
        </p:nvSpPr>
        <p:spPr>
          <a:prstGeom prst="rect">
            <a:avLst/>
          </a:prstGeom>
        </p:spPr>
        <p:txBody>
          <a:bodyPr/>
          <a:lstStyle/>
          <a:p>
            <a:r>
              <a:t>Latency inflation breakdown</a:t>
            </a:r>
          </a:p>
        </p:txBody>
      </p:sp>
      <p:sp>
        <p:nvSpPr>
          <p:cNvPr id="409" name="DNS"/>
          <p:cNvSpPr txBox="1"/>
          <p:nvPr/>
        </p:nvSpPr>
        <p:spPr>
          <a:xfrm>
            <a:off x="16989629" y="4248512"/>
            <a:ext cx="963812" cy="600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3200">
                <a:latin typeface="Gill Sans"/>
                <a:ea typeface="Gill Sans"/>
                <a:cs typeface="Gill Sans"/>
                <a:sym typeface="Gill Sans"/>
              </a:defRPr>
            </a:lvl1pPr>
          </a:lstStyle>
          <a:p>
            <a:r>
              <a:t>DNS</a:t>
            </a:r>
          </a:p>
        </p:txBody>
      </p:sp>
      <p:grpSp>
        <p:nvGrpSpPr>
          <p:cNvPr id="412" name="成组"/>
          <p:cNvGrpSpPr/>
          <p:nvPr/>
        </p:nvGrpSpPr>
        <p:grpSpPr>
          <a:xfrm>
            <a:off x="10604500" y="6955839"/>
            <a:ext cx="1624812" cy="1069269"/>
            <a:chOff x="1154513" y="531778"/>
            <a:chExt cx="1624811" cy="1069267"/>
          </a:xfrm>
        </p:grpSpPr>
        <p:sp>
          <p:nvSpPr>
            <p:cNvPr id="410" name="圆形"/>
            <p:cNvSpPr/>
            <p:nvPr/>
          </p:nvSpPr>
          <p:spPr>
            <a:xfrm>
              <a:off x="1154513" y="531778"/>
              <a:ext cx="321470" cy="321470"/>
            </a:xfrm>
            <a:prstGeom prst="ellipse">
              <a:avLst/>
            </a:prstGeom>
            <a:solidFill>
              <a:srgbClr val="000000"/>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411" name="7.4x"/>
            <p:cNvSpPr txBox="1"/>
            <p:nvPr/>
          </p:nvSpPr>
          <p:spPr>
            <a:xfrm>
              <a:off x="1458946" y="810471"/>
              <a:ext cx="1320379" cy="790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4400" b="1">
                  <a:latin typeface="Gill Sans"/>
                  <a:ea typeface="Gill Sans"/>
                  <a:cs typeface="Gill Sans"/>
                  <a:sym typeface="Gill Sans"/>
                </a:defRPr>
              </a:lvl1pPr>
            </a:lstStyle>
            <a:p>
              <a:r>
                <a:t>7.4x</a:t>
              </a:r>
            </a:p>
          </p:txBody>
        </p:sp>
      </p:grpSp>
      <p:sp>
        <p:nvSpPr>
          <p:cNvPr id="413" name="CDF"/>
          <p:cNvSpPr/>
          <p:nvPr/>
        </p:nvSpPr>
        <p:spPr>
          <a:xfrm>
            <a:off x="5970310" y="4973157"/>
            <a:ext cx="1243989" cy="706516"/>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CDF</a:t>
            </a:r>
          </a:p>
        </p:txBody>
      </p:sp>
      <p:sp>
        <p:nvSpPr>
          <p:cNvPr id="414" name="Inflation over c-latency to the Web server"/>
          <p:cNvSpPr/>
          <p:nvPr/>
        </p:nvSpPr>
        <p:spPr>
          <a:xfrm>
            <a:off x="8632645" y="10473975"/>
            <a:ext cx="8036627" cy="821532"/>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solidFill>
                  <a:srgbClr val="53585F"/>
                </a:solidFill>
                <a:latin typeface="Gill Sans"/>
                <a:ea typeface="Gill Sans"/>
                <a:cs typeface="Gill Sans"/>
                <a:sym typeface="Gill Sans"/>
              </a:defRPr>
            </a:lvl1pPr>
          </a:lstStyle>
          <a:p>
            <a:r>
              <a:t>Inflation over c-latency to the Web server</a:t>
            </a:r>
          </a:p>
        </p:txBody>
      </p:sp>
      <p:grpSp>
        <p:nvGrpSpPr>
          <p:cNvPr id="417" name="成组"/>
          <p:cNvGrpSpPr/>
          <p:nvPr/>
        </p:nvGrpSpPr>
        <p:grpSpPr>
          <a:xfrm>
            <a:off x="12522200" y="6661942"/>
            <a:ext cx="1683557" cy="879476"/>
            <a:chOff x="1154513" y="252775"/>
            <a:chExt cx="1683556" cy="879475"/>
          </a:xfrm>
        </p:grpSpPr>
        <p:sp>
          <p:nvSpPr>
            <p:cNvPr id="415" name="圆形"/>
            <p:cNvSpPr/>
            <p:nvPr/>
          </p:nvSpPr>
          <p:spPr>
            <a:xfrm>
              <a:off x="1154513" y="531778"/>
              <a:ext cx="321470" cy="321470"/>
            </a:xfrm>
            <a:prstGeom prst="ellipse">
              <a:avLst/>
            </a:prstGeom>
            <a:solidFill>
              <a:schemeClr val="accent4">
                <a:hueOff val="384618"/>
                <a:satOff val="3869"/>
                <a:lumOff val="5802"/>
              </a:schemeClr>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416" name="35x"/>
            <p:cNvSpPr txBox="1"/>
            <p:nvPr/>
          </p:nvSpPr>
          <p:spPr>
            <a:xfrm>
              <a:off x="1537137" y="252775"/>
              <a:ext cx="1300933" cy="879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b="1">
                  <a:solidFill>
                    <a:schemeClr val="accent4">
                      <a:hueOff val="384618"/>
                      <a:satOff val="3869"/>
                      <a:lumOff val="5802"/>
                    </a:schemeClr>
                  </a:solidFill>
                  <a:latin typeface="Gill Sans"/>
                  <a:ea typeface="Gill Sans"/>
                  <a:cs typeface="Gill Sans"/>
                  <a:sym typeface="Gill Sans"/>
                </a:defRPr>
              </a:lvl1pPr>
            </a:lstStyle>
            <a:p>
              <a:r>
                <a:t>35x</a:t>
              </a:r>
            </a:p>
          </p:txBody>
        </p:sp>
      </p:grpSp>
      <p:sp>
        <p:nvSpPr>
          <p:cNvPr id="418" name="TCP handshake…"/>
          <p:cNvSpPr txBox="1"/>
          <p:nvPr/>
        </p:nvSpPr>
        <p:spPr>
          <a:xfrm>
            <a:off x="14291313" y="3579018"/>
            <a:ext cx="2819004" cy="1057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defRPr sz="3200">
                <a:solidFill>
                  <a:srgbClr val="4F5FD0"/>
                </a:solidFill>
                <a:latin typeface="Gill Sans"/>
                <a:ea typeface="Gill Sans"/>
                <a:cs typeface="Gill Sans"/>
                <a:sym typeface="Gill Sans"/>
              </a:defRPr>
            </a:pPr>
            <a:r>
              <a:rPr>
                <a:solidFill>
                  <a:schemeClr val="accent5"/>
                </a:solidFill>
              </a:rPr>
              <a:t>TCP handshake</a:t>
            </a:r>
          </a:p>
          <a:p>
            <a:pPr>
              <a:defRPr sz="3200">
                <a:solidFill>
                  <a:srgbClr val="4F5FD0"/>
                </a:solidFill>
                <a:latin typeface="Gill Sans"/>
                <a:ea typeface="Gill Sans"/>
                <a:cs typeface="Gill Sans"/>
                <a:sym typeface="Gill Sans"/>
              </a:defRPr>
            </a:pPr>
            <a:r>
              <a:rPr>
                <a:solidFill>
                  <a:schemeClr val="accent5"/>
                </a:solidFill>
              </a:rPr>
              <a:t> (2-way)</a:t>
            </a:r>
          </a:p>
        </p:txBody>
      </p:sp>
      <p:sp>
        <p:nvSpPr>
          <p:cNvPr id="419" name="Request-…"/>
          <p:cNvSpPr txBox="1"/>
          <p:nvPr/>
        </p:nvSpPr>
        <p:spPr>
          <a:xfrm>
            <a:off x="12427991" y="3553618"/>
            <a:ext cx="2163168" cy="1108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3200" b="1">
                <a:solidFill>
                  <a:srgbClr val="73CADC"/>
                </a:solidFill>
                <a:latin typeface="Gill Sans"/>
                <a:ea typeface="Gill Sans"/>
                <a:cs typeface="Gill Sans"/>
                <a:sym typeface="Gill Sans"/>
              </a:defRPr>
            </a:pPr>
            <a:r>
              <a:t>Request-</a:t>
            </a:r>
          </a:p>
          <a:p>
            <a:pPr algn="l">
              <a:defRPr sz="3200" b="1">
                <a:solidFill>
                  <a:srgbClr val="73CADC"/>
                </a:solidFill>
                <a:latin typeface="Gill Sans"/>
                <a:ea typeface="Gill Sans"/>
                <a:cs typeface="Gill Sans"/>
                <a:sym typeface="Gill Sans"/>
              </a:defRPr>
            </a:pPr>
            <a:r>
              <a:t>response</a:t>
            </a:r>
          </a:p>
        </p:txBody>
      </p:sp>
      <p:grpSp>
        <p:nvGrpSpPr>
          <p:cNvPr id="422" name="成组"/>
          <p:cNvGrpSpPr/>
          <p:nvPr/>
        </p:nvGrpSpPr>
        <p:grpSpPr>
          <a:xfrm>
            <a:off x="10996985" y="6698657"/>
            <a:ext cx="1835559" cy="790576"/>
            <a:chOff x="2675742" y="122657"/>
            <a:chExt cx="1835557" cy="790575"/>
          </a:xfrm>
        </p:grpSpPr>
        <p:sp>
          <p:nvSpPr>
            <p:cNvPr id="420" name="圆形"/>
            <p:cNvSpPr/>
            <p:nvPr/>
          </p:nvSpPr>
          <p:spPr>
            <a:xfrm>
              <a:off x="2675742" y="357211"/>
              <a:ext cx="321470" cy="321469"/>
            </a:xfrm>
            <a:prstGeom prst="ellipse">
              <a:avLst/>
            </a:prstGeom>
            <a:solidFill>
              <a:srgbClr val="35A100"/>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421" name="10.2x"/>
            <p:cNvSpPr txBox="1"/>
            <p:nvPr/>
          </p:nvSpPr>
          <p:spPr>
            <a:xfrm>
              <a:off x="2858861" y="122657"/>
              <a:ext cx="1652440" cy="790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4400" b="1">
                  <a:solidFill>
                    <a:srgbClr val="65AD3B"/>
                  </a:solidFill>
                  <a:latin typeface="Gill Sans"/>
                  <a:ea typeface="Gill Sans"/>
                  <a:cs typeface="Gill Sans"/>
                  <a:sym typeface="Gill Sans"/>
                </a:defRPr>
              </a:lvl1pPr>
            </a:lstStyle>
            <a:p>
              <a:r>
                <a:t>10.2x</a:t>
              </a:r>
            </a:p>
          </p:txBody>
        </p:sp>
      </p:grpSp>
      <p:sp>
        <p:nvSpPr>
          <p:cNvPr id="423" name="TCP transfer"/>
          <p:cNvSpPr txBox="1"/>
          <p:nvPr/>
        </p:nvSpPr>
        <p:spPr>
          <a:xfrm>
            <a:off x="9562410" y="3794918"/>
            <a:ext cx="2822377" cy="625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3200" b="1">
                <a:solidFill>
                  <a:srgbClr val="35A100"/>
                </a:solidFill>
                <a:latin typeface="Gill Sans"/>
                <a:ea typeface="Gill Sans"/>
                <a:cs typeface="Gill Sans"/>
                <a:sym typeface="Gill Sans"/>
              </a:defRPr>
            </a:lvl1pPr>
          </a:lstStyle>
          <a:p>
            <a:r>
              <a:t>TCP transfer</a:t>
            </a:r>
          </a:p>
        </p:txBody>
      </p:sp>
      <p:grpSp>
        <p:nvGrpSpPr>
          <p:cNvPr id="426" name="成组"/>
          <p:cNvGrpSpPr/>
          <p:nvPr/>
        </p:nvGrpSpPr>
        <p:grpSpPr>
          <a:xfrm>
            <a:off x="8680600" y="6237004"/>
            <a:ext cx="1320379" cy="1029849"/>
            <a:chOff x="215414" y="-176600"/>
            <a:chExt cx="1320378" cy="1029847"/>
          </a:xfrm>
        </p:grpSpPr>
        <p:sp>
          <p:nvSpPr>
            <p:cNvPr id="424" name="3.4x"/>
            <p:cNvSpPr txBox="1"/>
            <p:nvPr/>
          </p:nvSpPr>
          <p:spPr>
            <a:xfrm>
              <a:off x="215414" y="-176601"/>
              <a:ext cx="1320379" cy="790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4400" b="1">
                  <a:solidFill>
                    <a:schemeClr val="accent5"/>
                  </a:solidFill>
                  <a:latin typeface="Gill Sans"/>
                  <a:ea typeface="Gill Sans"/>
                  <a:cs typeface="Gill Sans"/>
                  <a:sym typeface="Gill Sans"/>
                </a:defRPr>
              </a:lvl1pPr>
            </a:lstStyle>
            <a:p>
              <a:r>
                <a:t>3.4x</a:t>
              </a:r>
            </a:p>
          </p:txBody>
        </p:sp>
        <p:sp>
          <p:nvSpPr>
            <p:cNvPr id="425" name="圆形"/>
            <p:cNvSpPr/>
            <p:nvPr/>
          </p:nvSpPr>
          <p:spPr>
            <a:xfrm>
              <a:off x="1154513" y="531778"/>
              <a:ext cx="321470" cy="321470"/>
            </a:xfrm>
            <a:prstGeom prst="ellipse">
              <a:avLst/>
            </a:prstGeom>
            <a:solidFill>
              <a:schemeClr val="accent5"/>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grpSp>
      <p:grpSp>
        <p:nvGrpSpPr>
          <p:cNvPr id="429" name="成组"/>
          <p:cNvGrpSpPr/>
          <p:nvPr/>
        </p:nvGrpSpPr>
        <p:grpSpPr>
          <a:xfrm>
            <a:off x="9967646" y="6072893"/>
            <a:ext cx="1320380" cy="1204416"/>
            <a:chOff x="2247228" y="-525734"/>
            <a:chExt cx="1320378" cy="1204414"/>
          </a:xfrm>
        </p:grpSpPr>
        <p:sp>
          <p:nvSpPr>
            <p:cNvPr id="427" name="圆形"/>
            <p:cNvSpPr/>
            <p:nvPr/>
          </p:nvSpPr>
          <p:spPr>
            <a:xfrm>
              <a:off x="2675742" y="357211"/>
              <a:ext cx="321470" cy="321469"/>
            </a:xfrm>
            <a:prstGeom prst="ellipse">
              <a:avLst/>
            </a:prstGeom>
            <a:solidFill>
              <a:srgbClr val="73CADC"/>
            </a:solidFill>
            <a:ln w="12700" cap="flat">
              <a:noFill/>
              <a:miter lim="400000"/>
            </a:ln>
            <a:effectLst/>
          </p:spPr>
          <p:txBody>
            <a:bodyPr wrap="square" lIns="0" tIns="0" rIns="0" bIns="0" numCol="1" anchor="ctr">
              <a:noAutofit/>
            </a:bodyPr>
            <a:lstStyle/>
            <a:p>
              <a:pPr defTabSz="12700">
                <a:defRPr sz="3600" b="1">
                  <a:solidFill>
                    <a:srgbClr val="FFFFFF"/>
                  </a:solidFill>
                  <a:latin typeface="Helvetica"/>
                  <a:ea typeface="Helvetica"/>
                  <a:cs typeface="Helvetica"/>
                  <a:sym typeface="Helvetica"/>
                </a:defRPr>
              </a:pPr>
              <a:endParaRPr/>
            </a:p>
          </p:txBody>
        </p:sp>
        <p:sp>
          <p:nvSpPr>
            <p:cNvPr id="428" name="6.6x"/>
            <p:cNvSpPr txBox="1"/>
            <p:nvPr/>
          </p:nvSpPr>
          <p:spPr>
            <a:xfrm>
              <a:off x="2247228" y="-525735"/>
              <a:ext cx="1320380" cy="790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4400" b="1">
                  <a:solidFill>
                    <a:srgbClr val="73CADC"/>
                  </a:solidFill>
                  <a:latin typeface="Gill Sans"/>
                  <a:ea typeface="Gill Sans"/>
                  <a:cs typeface="Gill Sans"/>
                  <a:sym typeface="Gill Sans"/>
                </a:defRPr>
              </a:lvl1pPr>
            </a:lstStyle>
            <a:p>
              <a:r>
                <a:t>6.6x</a:t>
              </a:r>
            </a:p>
          </p:txBody>
        </p:sp>
      </p:grpSp>
      <p:sp>
        <p:nvSpPr>
          <p:cNvPr id="430" name="(Don’t expect numbers to add up; these are all medians)"/>
          <p:cNvSpPr txBox="1"/>
          <p:nvPr/>
        </p:nvSpPr>
        <p:spPr>
          <a:xfrm>
            <a:off x="6323926" y="12309153"/>
            <a:ext cx="13427113" cy="759822"/>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p>
            <a:pPr lvl="1" indent="0" algn="l">
              <a:spcBef>
                <a:spcPts val="3200"/>
              </a:spcBef>
              <a:defRPr sz="4000">
                <a:latin typeface="Gill Sans"/>
                <a:ea typeface="Gill Sans"/>
                <a:cs typeface="Gill Sans"/>
                <a:sym typeface="Gill Sans"/>
              </a:defRPr>
            </a:pPr>
            <a:r>
              <a:rPr dirty="0"/>
              <a:t>(Don’t expect numbers to add up; these are all medians)</a:t>
            </a:r>
          </a:p>
        </p:txBody>
      </p:sp>
    </p:spTree>
    <p:extLst>
      <p:ext uri="{BB962C8B-B14F-4D97-AF65-F5344CB8AC3E}">
        <p14:creationId xmlns:p14="http://schemas.microsoft.com/office/powerpoint/2010/main" val="46936908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40BE1C-7FD9-489B-9E36-1B5C94B18005}"/>
              </a:ext>
            </a:extLst>
          </p:cNvPr>
          <p:cNvSpPr>
            <a:spLocks noGrp="1"/>
          </p:cNvSpPr>
          <p:nvPr>
            <p:ph type="title"/>
          </p:nvPr>
        </p:nvSpPr>
        <p:spPr>
          <a:xfrm>
            <a:off x="1905000" y="2303859"/>
            <a:ext cx="19354800" cy="4643438"/>
          </a:xfrm>
        </p:spPr>
        <p:txBody>
          <a:bodyPr>
            <a:normAutofit fontScale="90000"/>
          </a:bodyPr>
          <a:lstStyle/>
          <a:p>
            <a:r>
              <a:rPr lang="en-US" altLang="zh-CN" dirty="0"/>
              <a:t>Case study: </a:t>
            </a:r>
            <a:br>
              <a:rPr lang="en-US" altLang="zh-CN" dirty="0"/>
            </a:br>
            <a:r>
              <a:rPr lang="en-US" altLang="zh-CN" dirty="0"/>
              <a:t>Accelerating webpage load time</a:t>
            </a:r>
            <a:endParaRPr lang="zh-CN" altLang="en-US" dirty="0"/>
          </a:p>
        </p:txBody>
      </p:sp>
      <p:sp>
        <p:nvSpPr>
          <p:cNvPr id="4" name="文本占位符 3">
            <a:extLst>
              <a:ext uri="{FF2B5EF4-FFF2-40B4-BE49-F238E27FC236}">
                <a16:creationId xmlns:a16="http://schemas.microsoft.com/office/drawing/2014/main" id="{FFD83BAE-49BA-4FEB-B7E9-DCDCDF360B4D}"/>
              </a:ext>
            </a:extLst>
          </p:cNvPr>
          <p:cNvSpPr>
            <a:spLocks noGrp="1"/>
          </p:cNvSpPr>
          <p:nvPr>
            <p:ph type="body" sz="quarter" idx="1"/>
          </p:nvPr>
        </p:nvSpPr>
        <p:spPr/>
        <p:txBody>
          <a:bodyPr/>
          <a:lstStyle/>
          <a:p>
            <a:endParaRPr lang="zh-CN" altLang="en-US"/>
          </a:p>
        </p:txBody>
      </p:sp>
    </p:spTree>
    <p:extLst>
      <p:ext uri="{BB962C8B-B14F-4D97-AF65-F5344CB8AC3E}">
        <p14:creationId xmlns:p14="http://schemas.microsoft.com/office/powerpoint/2010/main" val="349059088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6" name="Tweaking transport for speed"/>
          <p:cNvSpPr>
            <a:spLocks noGrp="1"/>
          </p:cNvSpPr>
          <p:nvPr>
            <p:ph type="body" idx="13"/>
          </p:nvPr>
        </p:nvSpPr>
        <p:spPr>
          <a:xfrm>
            <a:off x="584200" y="5389562"/>
            <a:ext cx="23088600" cy="4391586"/>
          </a:xfrm>
          <a:prstGeom prst="rect">
            <a:avLst/>
          </a:prstGeom>
        </p:spPr>
        <p:txBody>
          <a:bodyPr/>
          <a:lstStyle>
            <a:lvl1pPr>
              <a:defRPr sz="9200" b="1">
                <a:solidFill>
                  <a:schemeClr val="accent4">
                    <a:hueOff val="384618"/>
                    <a:satOff val="3869"/>
                    <a:lumOff val="5802"/>
                  </a:schemeClr>
                </a:solidFill>
              </a:defRPr>
            </a:lvl1pPr>
          </a:lstStyle>
          <a:p>
            <a:r>
              <a:rPr lang="en-US" dirty="0"/>
              <a:t>Some background first:</a:t>
            </a:r>
          </a:p>
          <a:p>
            <a:r>
              <a:rPr lang="en-US" altLang="zh-CN" dirty="0"/>
              <a:t>How a webpage is loaded and displayed</a:t>
            </a:r>
            <a:endParaRPr dirty="0"/>
          </a:p>
        </p:txBody>
      </p:sp>
      <p:sp>
        <p:nvSpPr>
          <p:cNvPr id="3" name="“A QUIC update on Google’s experimental transport”,  Alyssa Wilk, Ryan Hamilton, and Ian Swett. http://blog.chromium.org/,  April 2015">
            <a:extLst>
              <a:ext uri="{FF2B5EF4-FFF2-40B4-BE49-F238E27FC236}">
                <a16:creationId xmlns:a16="http://schemas.microsoft.com/office/drawing/2014/main" id="{F2C4712E-F87B-054B-B826-5DF004A9FAB7}"/>
              </a:ext>
            </a:extLst>
          </p:cNvPr>
          <p:cNvSpPr txBox="1"/>
          <p:nvPr/>
        </p:nvSpPr>
        <p:spPr>
          <a:xfrm>
            <a:off x="-1" y="12784887"/>
            <a:ext cx="1947949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a:defRPr sz="3600">
                <a:solidFill>
                  <a:srgbClr val="5E646C"/>
                </a:solidFill>
                <a:latin typeface="Gill Sans"/>
                <a:ea typeface="Gill Sans"/>
                <a:cs typeface="Gill Sans"/>
                <a:sym typeface="Gill Sans"/>
              </a:defRPr>
            </a:pPr>
            <a:r>
              <a:rPr kumimoji="0" lang="en-US" sz="3600" b="0" i="0" u="none" strike="noStrike" kern="0" cap="none" spc="0" normalizeH="0" baseline="0" noProof="0" dirty="0">
                <a:ln>
                  <a:noFill/>
                </a:ln>
                <a:solidFill>
                  <a:srgbClr val="FFFFFF"/>
                </a:solidFill>
                <a:effectLst/>
                <a:uLnTx/>
                <a:uFillTx/>
                <a:latin typeface="Gill Sans"/>
                <a:sym typeface="Gill Sans"/>
              </a:rPr>
              <a:t>Materials from </a:t>
            </a:r>
            <a:r>
              <a:rPr lang="en-US" sz="3600" dirty="0">
                <a:solidFill>
                  <a:srgbClr val="FFFFFF"/>
                </a:solidFill>
                <a:latin typeface="Gill Sans"/>
                <a:sym typeface="Gill Sans"/>
                <a:hlinkClick r:id="rId3"/>
              </a:rPr>
              <a:t>https://varvy.com/pagespeed/display.html</a:t>
            </a:r>
            <a:endParaRPr kumimoji="0" sz="3600" b="0" i="0" u="none" strike="noStrike" kern="0" cap="none" spc="0" normalizeH="0" baseline="0" noProof="0" dirty="0">
              <a:ln>
                <a:noFill/>
              </a:ln>
              <a:solidFill>
                <a:srgbClr val="FFFFFF"/>
              </a:solidFill>
              <a:effectLst/>
              <a:uLnTx/>
              <a:uFillTx/>
              <a:latin typeface="Gill Sans"/>
              <a:sym typeface="Gill Sans"/>
            </a:endParaRPr>
          </a:p>
        </p:txBody>
      </p:sp>
    </p:spTree>
    <p:extLst>
      <p:ext uri="{BB962C8B-B14F-4D97-AF65-F5344CB8AC3E}">
        <p14:creationId xmlns:p14="http://schemas.microsoft.com/office/powerpoint/2010/main" val="2768118821"/>
      </p:ext>
    </p:extLst>
  </p:cSld>
  <p:clrMapOvr>
    <a:masterClrMapping/>
  </p:clrMapOvr>
  <mc:AlternateContent xmlns:mc="http://schemas.openxmlformats.org/markup-compatibility/2006" xmlns:p14="http://schemas.microsoft.com/office/powerpoint/2010/main">
    <mc:Choice Requires="p14">
      <p:transition>
        <p:fade thruBlk="1"/>
      </p:transition>
    </mc:Choice>
    <mc:Fallback xmlns="">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01E9121-9B10-4F5F-B47A-474BC35992D3}"/>
              </a:ext>
            </a:extLst>
          </p:cNvPr>
          <p:cNvSpPr>
            <a:spLocks noGrp="1"/>
          </p:cNvSpPr>
          <p:nvPr>
            <p:ph type="title"/>
          </p:nvPr>
        </p:nvSpPr>
        <p:spPr/>
        <p:txBody>
          <a:bodyPr/>
          <a:lstStyle/>
          <a:p>
            <a:r>
              <a:rPr lang="en-US" altLang="zh-CN" dirty="0"/>
              <a:t>4 steps to display a webpage</a:t>
            </a:r>
            <a:endParaRPr lang="zh-CN" altLang="en-US" dirty="0"/>
          </a:p>
        </p:txBody>
      </p:sp>
      <p:pic>
        <p:nvPicPr>
          <p:cNvPr id="7" name="图片 6">
            <a:extLst>
              <a:ext uri="{FF2B5EF4-FFF2-40B4-BE49-F238E27FC236}">
                <a16:creationId xmlns:a16="http://schemas.microsoft.com/office/drawing/2014/main" id="{F336F11B-E5A1-4585-BA3C-A3AE1DE1F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3150" y="4178300"/>
            <a:ext cx="8572500" cy="5715000"/>
          </a:xfrm>
          <a:prstGeom prst="rect">
            <a:avLst/>
          </a:prstGeom>
        </p:spPr>
      </p:pic>
      <p:sp>
        <p:nvSpPr>
          <p:cNvPr id="8" name="内容占位符 3">
            <a:extLst>
              <a:ext uri="{FF2B5EF4-FFF2-40B4-BE49-F238E27FC236}">
                <a16:creationId xmlns:a16="http://schemas.microsoft.com/office/drawing/2014/main" id="{47AEA2BD-90C5-4DA7-8688-A614A78F0180}"/>
              </a:ext>
            </a:extLst>
          </p:cNvPr>
          <p:cNvSpPr txBox="1">
            <a:spLocks/>
          </p:cNvSpPr>
          <p:nvPr/>
        </p:nvSpPr>
        <p:spPr>
          <a:xfrm>
            <a:off x="1685365" y="2211978"/>
            <a:ext cx="12970435" cy="10546079"/>
          </a:xfrm>
          <a:prstGeom prst="rect">
            <a:avLst/>
          </a:prstGeom>
        </p:spPr>
        <p:txBody>
          <a:bodyPr vert="horz" lIns="68580" tIns="34290" rIns="68580" bIns="34290" rtlCol="0">
            <a:normAutofit fontScale="92500" lnSpcReduction="20000"/>
          </a:bodyPr>
          <a:lstStyle>
            <a:lvl1pPr marL="450850" indent="-450850" algn="l" defTabSz="914400" rtl="0" eaLnBrk="1" latinLnBrk="0"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cs typeface="+mn-cs"/>
              </a:defRPr>
            </a:lvl1pPr>
            <a:lvl2pPr marL="900113" indent="-450850" algn="l" defTabSz="914400" rtl="0" eaLnBrk="1" latinLnBrk="0"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350000" indent="-450000" algn="l" defTabSz="914400" rtl="0" eaLnBrk="1" latinLnBrk="0" hangingPunct="1">
              <a:lnSpc>
                <a:spcPct val="130000"/>
              </a:lnSpc>
              <a:spcBef>
                <a:spcPts val="500"/>
              </a:spcBef>
              <a:buSzPct val="80000"/>
              <a:buFont typeface="Wingdings" panose="05000000000000000000" pitchFamily="2" charset="2"/>
              <a:buChar char="Ø"/>
              <a:defRPr sz="200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8" lvl="0" indent="-338138" defTabSz="685800">
              <a:spcBef>
                <a:spcPts val="750"/>
              </a:spcBef>
              <a:defRPr/>
            </a:pPr>
            <a:r>
              <a:rPr lang="en-US" altLang="zh-CN" sz="6000" dirty="0"/>
              <a:t>Request</a:t>
            </a:r>
          </a:p>
          <a:p>
            <a:pPr marL="787401" lvl="1" indent="-338138" defTabSz="685800">
              <a:spcBef>
                <a:spcPts val="750"/>
              </a:spcBef>
              <a:defRPr/>
            </a:pPr>
            <a:r>
              <a:rPr lang="en-US" altLang="zh-CN" sz="5600" dirty="0"/>
              <a:t> A request is made when a link is clicked</a:t>
            </a:r>
          </a:p>
          <a:p>
            <a:pPr marL="338138" indent="-338138" defTabSz="685800">
              <a:spcBef>
                <a:spcPts val="750"/>
              </a:spcBef>
              <a:defRPr/>
            </a:pPr>
            <a:r>
              <a:rPr lang="en-US" altLang="zh-CN" sz="6000" dirty="0"/>
              <a:t>Response</a:t>
            </a:r>
          </a:p>
          <a:p>
            <a:pPr marL="787401" lvl="1" indent="-338138" defTabSz="685800">
              <a:spcBef>
                <a:spcPts val="750"/>
              </a:spcBef>
              <a:defRPr/>
            </a:pPr>
            <a:r>
              <a:rPr lang="en-US" altLang="zh-CN" sz="6000" dirty="0"/>
              <a:t>The page and its resources (files) are downloaded</a:t>
            </a:r>
            <a:endParaRPr lang="en-US" altLang="zh-CN" sz="5600" dirty="0"/>
          </a:p>
          <a:p>
            <a:pPr marL="338138" indent="-338138" defTabSz="685800">
              <a:spcBef>
                <a:spcPts val="750"/>
              </a:spcBef>
              <a:defRPr/>
            </a:pPr>
            <a:r>
              <a:rPr lang="en-US" altLang="zh-CN" sz="6000" dirty="0"/>
              <a:t>Build</a:t>
            </a:r>
          </a:p>
          <a:p>
            <a:pPr marL="787401" lvl="1" indent="-338138" defTabSz="685800">
              <a:spcBef>
                <a:spcPts val="750"/>
              </a:spcBef>
              <a:defRPr/>
            </a:pPr>
            <a:r>
              <a:rPr lang="en-US" altLang="zh-CN" sz="6000" dirty="0"/>
              <a:t>The web browser uses the page resources to build the page</a:t>
            </a:r>
            <a:endParaRPr lang="en-US" altLang="zh-CN" sz="5600" dirty="0"/>
          </a:p>
          <a:p>
            <a:pPr marL="338138" indent="-338138" defTabSz="685800">
              <a:spcBef>
                <a:spcPts val="750"/>
              </a:spcBef>
              <a:defRPr/>
            </a:pPr>
            <a:r>
              <a:rPr lang="en-US" altLang="zh-CN" sz="6000" dirty="0"/>
              <a:t>Render</a:t>
            </a:r>
          </a:p>
          <a:p>
            <a:pPr marL="787401" lvl="1" indent="-338138" defTabSz="685800">
              <a:spcBef>
                <a:spcPts val="750"/>
              </a:spcBef>
              <a:defRPr/>
            </a:pPr>
            <a:r>
              <a:rPr lang="en-US" altLang="zh-CN" sz="6000" dirty="0"/>
              <a:t>The page then is rendered (displayed) to the user</a:t>
            </a:r>
            <a:endParaRPr lang="en-US" altLang="zh-CN" sz="5600" dirty="0"/>
          </a:p>
        </p:txBody>
      </p:sp>
    </p:spTree>
    <p:extLst>
      <p:ext uri="{BB962C8B-B14F-4D97-AF65-F5344CB8AC3E}">
        <p14:creationId xmlns:p14="http://schemas.microsoft.com/office/powerpoint/2010/main" val="19298573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1EA43-4259-426F-A7A5-FA1E165F4B6E}"/>
              </a:ext>
            </a:extLst>
          </p:cNvPr>
          <p:cNvSpPr>
            <a:spLocks noGrp="1"/>
          </p:cNvSpPr>
          <p:nvPr>
            <p:ph type="title"/>
          </p:nvPr>
        </p:nvSpPr>
        <p:spPr/>
        <p:txBody>
          <a:bodyPr/>
          <a:lstStyle/>
          <a:p>
            <a:r>
              <a:rPr lang="en-US" altLang="zh-CN" dirty="0"/>
              <a:t>Request</a:t>
            </a:r>
            <a:endParaRPr lang="zh-CN" altLang="en-US" dirty="0"/>
          </a:p>
        </p:txBody>
      </p:sp>
      <p:pic>
        <p:nvPicPr>
          <p:cNvPr id="4" name="图片 3">
            <a:extLst>
              <a:ext uri="{FF2B5EF4-FFF2-40B4-BE49-F238E27FC236}">
                <a16:creationId xmlns:a16="http://schemas.microsoft.com/office/drawing/2014/main" id="{AB997724-3E14-4143-8BCF-A97A3FAC9F02}"/>
              </a:ext>
            </a:extLst>
          </p:cNvPr>
          <p:cNvPicPr>
            <a:picLocks noChangeAspect="1"/>
          </p:cNvPicPr>
          <p:nvPr/>
        </p:nvPicPr>
        <p:blipFill>
          <a:blip r:embed="rId2"/>
          <a:stretch>
            <a:fillRect/>
          </a:stretch>
        </p:blipFill>
        <p:spPr>
          <a:xfrm>
            <a:off x="16690030" y="4627489"/>
            <a:ext cx="7220626" cy="5843587"/>
          </a:xfrm>
          <a:prstGeom prst="rect">
            <a:avLst/>
          </a:prstGeom>
          <a:ln>
            <a:solidFill>
              <a:schemeClr val="tx1"/>
            </a:solidFill>
          </a:ln>
        </p:spPr>
      </p:pic>
      <p:grpSp>
        <p:nvGrpSpPr>
          <p:cNvPr id="8" name="组合 7">
            <a:extLst>
              <a:ext uri="{FF2B5EF4-FFF2-40B4-BE49-F238E27FC236}">
                <a16:creationId xmlns:a16="http://schemas.microsoft.com/office/drawing/2014/main" id="{F01C7BFF-5F9E-481B-9DC9-B2F34DCADC53}"/>
              </a:ext>
            </a:extLst>
          </p:cNvPr>
          <p:cNvGrpSpPr/>
          <p:nvPr/>
        </p:nvGrpSpPr>
        <p:grpSpPr>
          <a:xfrm>
            <a:off x="12159137" y="6335858"/>
            <a:ext cx="3617779" cy="2724074"/>
            <a:chOff x="13982169" y="6616356"/>
            <a:chExt cx="3442231" cy="2724074"/>
          </a:xfrm>
        </p:grpSpPr>
        <p:sp>
          <p:nvSpPr>
            <p:cNvPr id="5" name="文本框 4">
              <a:extLst>
                <a:ext uri="{FF2B5EF4-FFF2-40B4-BE49-F238E27FC236}">
                  <a16:creationId xmlns:a16="http://schemas.microsoft.com/office/drawing/2014/main" id="{B4D4446C-9C6A-482C-ACEF-D1484F7C66D7}"/>
                </a:ext>
              </a:extLst>
            </p:cNvPr>
            <p:cNvSpPr txBox="1"/>
            <p:nvPr/>
          </p:nvSpPr>
          <p:spPr>
            <a:xfrm>
              <a:off x="13982170" y="6616356"/>
              <a:ext cx="3442230" cy="913711"/>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a:ln>
                    <a:noFill/>
                  </a:ln>
                  <a:solidFill>
                    <a:schemeClr val="bg1"/>
                  </a:solidFill>
                  <a:effectLst/>
                  <a:uFillTx/>
                  <a:latin typeface="+mn-lt"/>
                  <a:ea typeface="+mn-ea"/>
                  <a:cs typeface="+mn-cs"/>
                  <a:sym typeface="Helvetica Light"/>
                </a:rPr>
                <a:t>HTTP(S)</a:t>
              </a:r>
              <a:endParaRPr kumimoji="0" lang="zh-CN" altLang="en-US" sz="5000" b="0" i="0" u="none" strike="noStrike" cap="none" spc="0" normalizeH="0" baseline="0" dirty="0">
                <a:ln>
                  <a:noFill/>
                </a:ln>
                <a:solidFill>
                  <a:schemeClr val="bg1"/>
                </a:solidFill>
                <a:effectLst/>
                <a:uFillTx/>
                <a:latin typeface="+mn-lt"/>
                <a:ea typeface="+mn-ea"/>
                <a:cs typeface="+mn-cs"/>
                <a:sym typeface="Helvetica Light"/>
              </a:endParaRPr>
            </a:p>
          </p:txBody>
        </p:sp>
        <p:sp>
          <p:nvSpPr>
            <p:cNvPr id="6" name="文本框 5">
              <a:extLst>
                <a:ext uri="{FF2B5EF4-FFF2-40B4-BE49-F238E27FC236}">
                  <a16:creationId xmlns:a16="http://schemas.microsoft.com/office/drawing/2014/main" id="{4E878AEC-44F9-4336-84AB-FADC2EB6308E}"/>
                </a:ext>
              </a:extLst>
            </p:cNvPr>
            <p:cNvSpPr txBox="1"/>
            <p:nvPr/>
          </p:nvSpPr>
          <p:spPr>
            <a:xfrm>
              <a:off x="13982170" y="8426719"/>
              <a:ext cx="3442230" cy="913711"/>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a:ln>
                    <a:noFill/>
                  </a:ln>
                  <a:solidFill>
                    <a:schemeClr val="bg1"/>
                  </a:solidFill>
                  <a:effectLst/>
                  <a:uFillTx/>
                  <a:latin typeface="+mn-lt"/>
                  <a:ea typeface="+mn-ea"/>
                  <a:cs typeface="+mn-cs"/>
                  <a:sym typeface="Helvetica Light"/>
                </a:rPr>
                <a:t>TCP</a:t>
              </a:r>
              <a:endParaRPr kumimoji="0" lang="zh-CN" altLang="en-US" sz="5000" b="0" i="0" u="none" strike="noStrike" cap="none" spc="0" normalizeH="0" baseline="0" dirty="0">
                <a:ln>
                  <a:noFill/>
                </a:ln>
                <a:solidFill>
                  <a:schemeClr val="bg1"/>
                </a:solidFill>
                <a:effectLst/>
                <a:uFillTx/>
                <a:latin typeface="+mn-lt"/>
                <a:ea typeface="+mn-ea"/>
                <a:cs typeface="+mn-cs"/>
                <a:sym typeface="Helvetica Light"/>
              </a:endParaRPr>
            </a:p>
          </p:txBody>
        </p:sp>
        <p:sp>
          <p:nvSpPr>
            <p:cNvPr id="7" name="文本框 6">
              <a:extLst>
                <a:ext uri="{FF2B5EF4-FFF2-40B4-BE49-F238E27FC236}">
                  <a16:creationId xmlns:a16="http://schemas.microsoft.com/office/drawing/2014/main" id="{D71BBC49-3E48-4C33-A823-D51A90CFDE6C}"/>
                </a:ext>
              </a:extLst>
            </p:cNvPr>
            <p:cNvSpPr txBox="1"/>
            <p:nvPr/>
          </p:nvSpPr>
          <p:spPr>
            <a:xfrm>
              <a:off x="13982169" y="7513008"/>
              <a:ext cx="3432515" cy="913711"/>
            </a:xfrm>
            <a:prstGeom prst="rect">
              <a:avLst/>
            </a:prstGeom>
            <a:solidFill>
              <a:schemeClr val="bg1">
                <a:lumMod val="85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a:ln>
                    <a:noFill/>
                  </a:ln>
                  <a:solidFill>
                    <a:srgbClr val="000000"/>
                  </a:solidFill>
                  <a:effectLst/>
                  <a:uFillTx/>
                  <a:latin typeface="+mn-lt"/>
                  <a:ea typeface="+mn-ea"/>
                  <a:cs typeface="+mn-cs"/>
                  <a:sym typeface="Helvetica Light"/>
                </a:rPr>
                <a:t>SSL</a:t>
              </a: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grpSp>
      <p:sp>
        <p:nvSpPr>
          <p:cNvPr id="9" name="文本框 8">
            <a:extLst>
              <a:ext uri="{FF2B5EF4-FFF2-40B4-BE49-F238E27FC236}">
                <a16:creationId xmlns:a16="http://schemas.microsoft.com/office/drawing/2014/main" id="{0AAD9D74-86B1-475D-8E5A-B9AC076BA96B}"/>
              </a:ext>
            </a:extLst>
          </p:cNvPr>
          <p:cNvSpPr txBox="1"/>
          <p:nvPr/>
        </p:nvSpPr>
        <p:spPr>
          <a:xfrm>
            <a:off x="11863558" y="5146921"/>
            <a:ext cx="419872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1" i="0" u="none" strike="noStrike" cap="none" spc="0" normalizeH="0" baseline="0" dirty="0">
                <a:ln>
                  <a:noFill/>
                </a:ln>
                <a:solidFill>
                  <a:srgbClr val="FF0000"/>
                </a:solidFill>
                <a:effectLst/>
                <a:uFillTx/>
                <a:latin typeface="+mn-lt"/>
                <a:ea typeface="+mn-ea"/>
                <a:cs typeface="+mn-cs"/>
                <a:sym typeface="Helvetica Light"/>
              </a:rPr>
              <a:t>HTTP request</a:t>
            </a:r>
            <a:endParaRPr kumimoji="0" lang="zh-CN" altLang="en-US" sz="5000" b="1" i="0" u="none" strike="noStrike" cap="none" spc="0" normalizeH="0" baseline="0" dirty="0">
              <a:ln>
                <a:noFill/>
              </a:ln>
              <a:solidFill>
                <a:srgbClr val="FF0000"/>
              </a:solidFill>
              <a:effectLst/>
              <a:uFillTx/>
              <a:latin typeface="+mn-lt"/>
              <a:ea typeface="+mn-ea"/>
              <a:cs typeface="+mn-cs"/>
              <a:sym typeface="Helvetica Light"/>
            </a:endParaRPr>
          </a:p>
        </p:txBody>
      </p:sp>
      <p:pic>
        <p:nvPicPr>
          <p:cNvPr id="10" name="图片 9">
            <a:extLst>
              <a:ext uri="{FF2B5EF4-FFF2-40B4-BE49-F238E27FC236}">
                <a16:creationId xmlns:a16="http://schemas.microsoft.com/office/drawing/2014/main" id="{FB34403C-D2A8-49D5-BC82-158219AEA131}"/>
              </a:ext>
            </a:extLst>
          </p:cNvPr>
          <p:cNvPicPr>
            <a:picLocks noChangeAspect="1"/>
          </p:cNvPicPr>
          <p:nvPr/>
        </p:nvPicPr>
        <p:blipFill>
          <a:blip r:embed="rId3"/>
          <a:stretch>
            <a:fillRect/>
          </a:stretch>
        </p:blipFill>
        <p:spPr>
          <a:xfrm>
            <a:off x="345667" y="3787226"/>
            <a:ext cx="11222796" cy="7149236"/>
          </a:xfrm>
          <a:prstGeom prst="rect">
            <a:avLst/>
          </a:prstGeom>
          <a:ln>
            <a:solidFill>
              <a:schemeClr val="tx1"/>
            </a:solidFill>
          </a:ln>
        </p:spPr>
      </p:pic>
      <p:cxnSp>
        <p:nvCxnSpPr>
          <p:cNvPr id="12" name="直接箭头连接符 11">
            <a:extLst>
              <a:ext uri="{FF2B5EF4-FFF2-40B4-BE49-F238E27FC236}">
                <a16:creationId xmlns:a16="http://schemas.microsoft.com/office/drawing/2014/main" id="{6446C7ED-CF35-4DEB-BB27-5E1164691802}"/>
              </a:ext>
            </a:extLst>
          </p:cNvPr>
          <p:cNvCxnSpPr/>
          <p:nvPr/>
        </p:nvCxnSpPr>
        <p:spPr>
          <a:xfrm>
            <a:off x="12192000" y="9677400"/>
            <a:ext cx="3741525" cy="0"/>
          </a:xfrm>
          <a:prstGeom prst="straightConnector1">
            <a:avLst/>
          </a:prstGeom>
          <a:noFill/>
          <a:ln w="76200" cap="flat">
            <a:solidFill>
              <a:schemeClr val="accent1"/>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701555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B582559-11F1-4853-A08D-5C42C3419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164" y="2981161"/>
            <a:ext cx="21469672" cy="10734837"/>
          </a:xfrm>
          <a:prstGeom prst="rect">
            <a:avLst/>
          </a:prstGeom>
        </p:spPr>
      </p:pic>
      <p:sp>
        <p:nvSpPr>
          <p:cNvPr id="2" name="标题 1">
            <a:extLst>
              <a:ext uri="{FF2B5EF4-FFF2-40B4-BE49-F238E27FC236}">
                <a16:creationId xmlns:a16="http://schemas.microsoft.com/office/drawing/2014/main" id="{D7410EC0-89B9-4ACF-AA11-2F4699573C95}"/>
              </a:ext>
            </a:extLst>
          </p:cNvPr>
          <p:cNvSpPr>
            <a:spLocks noGrp="1"/>
          </p:cNvSpPr>
          <p:nvPr>
            <p:ph type="title"/>
          </p:nvPr>
        </p:nvSpPr>
        <p:spPr/>
        <p:txBody>
          <a:bodyPr/>
          <a:lstStyle/>
          <a:p>
            <a:r>
              <a:rPr lang="en-US" altLang="zh-CN" dirty="0"/>
              <a:t>Response #1</a:t>
            </a:r>
            <a:endParaRPr lang="zh-CN" altLang="en-US" dirty="0"/>
          </a:p>
        </p:txBody>
      </p:sp>
      <p:sp>
        <p:nvSpPr>
          <p:cNvPr id="8" name="文本框 7">
            <a:extLst>
              <a:ext uri="{FF2B5EF4-FFF2-40B4-BE49-F238E27FC236}">
                <a16:creationId xmlns:a16="http://schemas.microsoft.com/office/drawing/2014/main" id="{F33B8292-0D31-4078-8DA3-8425C3E46A1C}"/>
              </a:ext>
            </a:extLst>
          </p:cNvPr>
          <p:cNvSpPr txBox="1"/>
          <p:nvPr/>
        </p:nvSpPr>
        <p:spPr>
          <a:xfrm>
            <a:off x="5775434" y="2009860"/>
            <a:ext cx="1283313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8000" b="1" dirty="0">
                <a:solidFill>
                  <a:srgbClr val="FF0000"/>
                </a:solidFill>
              </a:rPr>
              <a:t>Beginning: </a:t>
            </a:r>
            <a:r>
              <a:rPr kumimoji="0" lang="en-US" altLang="zh-CN" sz="8000" b="1" i="0" u="none" strike="noStrike" cap="none" spc="0" normalizeH="0" baseline="0" dirty="0">
                <a:ln>
                  <a:noFill/>
                </a:ln>
                <a:solidFill>
                  <a:srgbClr val="FF0000"/>
                </a:solidFill>
                <a:effectLst/>
                <a:uFillTx/>
                <a:latin typeface="+mn-lt"/>
                <a:ea typeface="+mn-ea"/>
                <a:cs typeface="+mn-cs"/>
                <a:sym typeface="Helvetica Light"/>
              </a:rPr>
              <a:t>Respond</a:t>
            </a:r>
            <a:r>
              <a:rPr kumimoji="0" lang="en-US" altLang="zh-CN" sz="8000" b="1" i="0" u="none" strike="noStrike" cap="none" spc="0" normalizeH="0" dirty="0">
                <a:ln>
                  <a:noFill/>
                </a:ln>
                <a:solidFill>
                  <a:srgbClr val="FF0000"/>
                </a:solidFill>
                <a:effectLst/>
                <a:uFillTx/>
                <a:latin typeface="+mn-lt"/>
                <a:ea typeface="+mn-ea"/>
                <a:cs typeface="+mn-cs"/>
                <a:sym typeface="Helvetica Light"/>
              </a:rPr>
              <a:t> html</a:t>
            </a:r>
            <a:endParaRPr kumimoji="0" lang="zh-CN" altLang="en-US" sz="8000" b="1" i="0" u="none" strike="noStrike" cap="none" spc="0" normalizeH="0" baseline="0" dirty="0">
              <a:ln>
                <a:noFill/>
              </a:ln>
              <a:solidFill>
                <a:srgbClr val="FF0000"/>
              </a:solidFill>
              <a:effectLst/>
              <a:uFillTx/>
              <a:latin typeface="+mn-lt"/>
              <a:ea typeface="+mn-ea"/>
              <a:cs typeface="+mn-cs"/>
              <a:sym typeface="Helvetica Light"/>
            </a:endParaRPr>
          </a:p>
        </p:txBody>
      </p:sp>
    </p:spTree>
    <p:extLst>
      <p:ext uri="{BB962C8B-B14F-4D97-AF65-F5344CB8AC3E}">
        <p14:creationId xmlns:p14="http://schemas.microsoft.com/office/powerpoint/2010/main" val="16197591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E177357-9D6B-4D80-A7B4-D988B322A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3999"/>
            <a:ext cx="24384000" cy="12192001"/>
          </a:xfrm>
          <a:prstGeom prst="rect">
            <a:avLst/>
          </a:prstGeom>
        </p:spPr>
      </p:pic>
      <p:sp>
        <p:nvSpPr>
          <p:cNvPr id="2" name="标题 1">
            <a:extLst>
              <a:ext uri="{FF2B5EF4-FFF2-40B4-BE49-F238E27FC236}">
                <a16:creationId xmlns:a16="http://schemas.microsoft.com/office/drawing/2014/main" id="{D7410EC0-89B9-4ACF-AA11-2F4699573C95}"/>
              </a:ext>
            </a:extLst>
          </p:cNvPr>
          <p:cNvSpPr>
            <a:spLocks noGrp="1"/>
          </p:cNvSpPr>
          <p:nvPr>
            <p:ph type="title"/>
          </p:nvPr>
        </p:nvSpPr>
        <p:spPr/>
        <p:txBody>
          <a:bodyPr/>
          <a:lstStyle/>
          <a:p>
            <a:r>
              <a:rPr lang="en-US" altLang="zh-CN" dirty="0"/>
              <a:t>Response #2</a:t>
            </a:r>
            <a:endParaRPr lang="zh-CN" altLang="en-US" dirty="0"/>
          </a:p>
        </p:txBody>
      </p:sp>
      <p:sp>
        <p:nvSpPr>
          <p:cNvPr id="6" name="文本框 5">
            <a:extLst>
              <a:ext uri="{FF2B5EF4-FFF2-40B4-BE49-F238E27FC236}">
                <a16:creationId xmlns:a16="http://schemas.microsoft.com/office/drawing/2014/main" id="{0F988EF6-E76B-4EE8-B6A9-4EB06D4C6BE0}"/>
              </a:ext>
            </a:extLst>
          </p:cNvPr>
          <p:cNvSpPr txBox="1"/>
          <p:nvPr/>
        </p:nvSpPr>
        <p:spPr>
          <a:xfrm>
            <a:off x="3316014" y="1846785"/>
            <a:ext cx="1775197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8000" b="1" dirty="0">
                <a:solidFill>
                  <a:srgbClr val="FF0000"/>
                </a:solidFill>
              </a:rPr>
              <a:t>Parse, then request &amp; respond more</a:t>
            </a:r>
            <a:endParaRPr kumimoji="0" lang="zh-CN" altLang="en-US" sz="8000" b="1" i="0" u="none" strike="noStrike" cap="none" spc="0" normalizeH="0" baseline="0" dirty="0">
              <a:ln>
                <a:noFill/>
              </a:ln>
              <a:solidFill>
                <a:srgbClr val="FF0000"/>
              </a:solidFill>
              <a:effectLst/>
              <a:uFillTx/>
              <a:latin typeface="+mn-lt"/>
              <a:ea typeface="+mn-ea"/>
              <a:cs typeface="+mn-cs"/>
              <a:sym typeface="Helvetica Light"/>
            </a:endParaRPr>
          </a:p>
        </p:txBody>
      </p:sp>
    </p:spTree>
    <p:extLst>
      <p:ext uri="{BB962C8B-B14F-4D97-AF65-F5344CB8AC3E}">
        <p14:creationId xmlns:p14="http://schemas.microsoft.com/office/powerpoint/2010/main" val="14458212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2AF16-3614-4791-9163-564C7959982E}"/>
              </a:ext>
            </a:extLst>
          </p:cNvPr>
          <p:cNvSpPr>
            <a:spLocks noGrp="1"/>
          </p:cNvSpPr>
          <p:nvPr>
            <p:ph type="title"/>
          </p:nvPr>
        </p:nvSpPr>
        <p:spPr/>
        <p:txBody>
          <a:bodyPr/>
          <a:lstStyle/>
          <a:p>
            <a:r>
              <a:rPr lang="en-US" altLang="zh-CN" dirty="0"/>
              <a:t>Build</a:t>
            </a:r>
            <a:endParaRPr lang="zh-CN" altLang="en-US" dirty="0"/>
          </a:p>
        </p:txBody>
      </p:sp>
      <p:pic>
        <p:nvPicPr>
          <p:cNvPr id="4" name="图片 3">
            <a:extLst>
              <a:ext uri="{FF2B5EF4-FFF2-40B4-BE49-F238E27FC236}">
                <a16:creationId xmlns:a16="http://schemas.microsoft.com/office/drawing/2014/main" id="{654B3F85-C8C2-43DA-9214-3AB94CB4E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0026" y="2614367"/>
            <a:ext cx="16974529" cy="8487265"/>
          </a:xfrm>
          <a:prstGeom prst="rect">
            <a:avLst/>
          </a:prstGeom>
        </p:spPr>
      </p:pic>
      <p:sp>
        <p:nvSpPr>
          <p:cNvPr id="5" name="内容占位符 3">
            <a:extLst>
              <a:ext uri="{FF2B5EF4-FFF2-40B4-BE49-F238E27FC236}">
                <a16:creationId xmlns:a16="http://schemas.microsoft.com/office/drawing/2014/main" id="{21E83D1E-BFAE-4EF5-AEE4-B1776926D3D3}"/>
              </a:ext>
            </a:extLst>
          </p:cNvPr>
          <p:cNvSpPr txBox="1">
            <a:spLocks/>
          </p:cNvSpPr>
          <p:nvPr/>
        </p:nvSpPr>
        <p:spPr>
          <a:xfrm>
            <a:off x="996190" y="3468414"/>
            <a:ext cx="8147810" cy="9262918"/>
          </a:xfrm>
          <a:prstGeom prst="rect">
            <a:avLst/>
          </a:prstGeom>
        </p:spPr>
        <p:txBody>
          <a:bodyPr vert="horz" lIns="68580" tIns="34290" rIns="68580" bIns="34290" rtlCol="0">
            <a:normAutofit/>
          </a:bodyPr>
          <a:lstStyle>
            <a:lvl1pPr marL="450850" indent="-450850" algn="l" defTabSz="914400" rtl="0" eaLnBrk="1" latinLnBrk="0"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cs typeface="+mn-cs"/>
              </a:defRPr>
            </a:lvl1pPr>
            <a:lvl2pPr marL="900113" indent="-450850" algn="l" defTabSz="914400" rtl="0" eaLnBrk="1" latinLnBrk="0"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350000" indent="-450000" algn="l" defTabSz="914400" rtl="0" eaLnBrk="1" latinLnBrk="0" hangingPunct="1">
              <a:lnSpc>
                <a:spcPct val="130000"/>
              </a:lnSpc>
              <a:spcBef>
                <a:spcPts val="500"/>
              </a:spcBef>
              <a:buSzPct val="80000"/>
              <a:buFont typeface="Wingdings" panose="05000000000000000000" pitchFamily="2" charset="2"/>
              <a:buChar char="Ø"/>
              <a:defRPr sz="200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8" lvl="0" indent="-338138" defTabSz="685800">
              <a:spcBef>
                <a:spcPts val="750"/>
              </a:spcBef>
              <a:defRPr/>
            </a:pPr>
            <a:r>
              <a:rPr lang="en-US" altLang="zh-CN" sz="6000" dirty="0"/>
              <a:t>Build the page</a:t>
            </a:r>
            <a:endParaRPr lang="en-US" altLang="zh-CN" sz="5200" dirty="0"/>
          </a:p>
          <a:p>
            <a:pPr marL="787401" lvl="1" indent="-338138" defTabSz="685800">
              <a:spcBef>
                <a:spcPts val="750"/>
              </a:spcBef>
              <a:defRPr/>
            </a:pPr>
            <a:r>
              <a:rPr lang="en-US" altLang="zh-CN" sz="5200" dirty="0"/>
              <a:t>DOM</a:t>
            </a:r>
          </a:p>
          <a:p>
            <a:pPr marL="787401" lvl="1" indent="-338138" defTabSz="685800">
              <a:spcBef>
                <a:spcPts val="750"/>
              </a:spcBef>
              <a:defRPr/>
            </a:pPr>
            <a:r>
              <a:rPr lang="en-US" altLang="zh-CN" sz="5200" dirty="0"/>
              <a:t>CSSOM</a:t>
            </a:r>
          </a:p>
          <a:p>
            <a:pPr marL="787401" lvl="1" indent="-338138" defTabSz="685800">
              <a:spcBef>
                <a:spcPts val="750"/>
              </a:spcBef>
              <a:defRPr/>
            </a:pPr>
            <a:r>
              <a:rPr lang="en-US" altLang="zh-CN" sz="5200" dirty="0"/>
              <a:t>Render tree </a:t>
            </a:r>
          </a:p>
        </p:txBody>
      </p:sp>
    </p:spTree>
    <p:extLst>
      <p:ext uri="{BB962C8B-B14F-4D97-AF65-F5344CB8AC3E}">
        <p14:creationId xmlns:p14="http://schemas.microsoft.com/office/powerpoint/2010/main" val="235543950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3A6F7-F800-46A4-A55C-1F962F18B677}"/>
              </a:ext>
            </a:extLst>
          </p:cNvPr>
          <p:cNvSpPr>
            <a:spLocks noGrp="1"/>
          </p:cNvSpPr>
          <p:nvPr>
            <p:ph type="title"/>
          </p:nvPr>
        </p:nvSpPr>
        <p:spPr/>
        <p:txBody>
          <a:bodyPr/>
          <a:lstStyle/>
          <a:p>
            <a:r>
              <a:rPr lang="en-US" altLang="zh-CN" dirty="0"/>
              <a:t>Build: DOM</a:t>
            </a:r>
            <a:endParaRPr lang="zh-CN" altLang="en-US" dirty="0"/>
          </a:p>
        </p:txBody>
      </p:sp>
      <p:pic>
        <p:nvPicPr>
          <p:cNvPr id="4" name="图片 3">
            <a:extLst>
              <a:ext uri="{FF2B5EF4-FFF2-40B4-BE49-F238E27FC236}">
                <a16:creationId xmlns:a16="http://schemas.microsoft.com/office/drawing/2014/main" id="{34BD53F3-A2F9-485C-85FC-0A0A643CB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068" y="4233533"/>
            <a:ext cx="18964932" cy="9482466"/>
          </a:xfrm>
          <a:prstGeom prst="rect">
            <a:avLst/>
          </a:prstGeom>
        </p:spPr>
      </p:pic>
      <p:sp>
        <p:nvSpPr>
          <p:cNvPr id="5" name="文本框 4">
            <a:extLst>
              <a:ext uri="{FF2B5EF4-FFF2-40B4-BE49-F238E27FC236}">
                <a16:creationId xmlns:a16="http://schemas.microsoft.com/office/drawing/2014/main" id="{E9731766-B5D9-4E96-80E8-086A09BEF130}"/>
              </a:ext>
            </a:extLst>
          </p:cNvPr>
          <p:cNvSpPr txBox="1"/>
          <p:nvPr/>
        </p:nvSpPr>
        <p:spPr>
          <a:xfrm>
            <a:off x="3316014" y="1846785"/>
            <a:ext cx="1775197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sz="8000" b="1" dirty="0">
                <a:solidFill>
                  <a:srgbClr val="FF0000"/>
                </a:solidFill>
              </a:rPr>
              <a:t>DOM: Document Object Map</a:t>
            </a:r>
            <a:endParaRPr kumimoji="0" lang="zh-CN" altLang="en-US" sz="8000" b="1" i="0" u="none" strike="noStrike" cap="none" spc="0" normalizeH="0" baseline="0" dirty="0">
              <a:ln>
                <a:noFill/>
              </a:ln>
              <a:solidFill>
                <a:srgbClr val="FF0000"/>
              </a:solidFill>
              <a:effectLst/>
              <a:uFillTx/>
              <a:latin typeface="+mn-lt"/>
              <a:ea typeface="+mn-ea"/>
              <a:cs typeface="+mn-cs"/>
              <a:sym typeface="Helvetica Light"/>
            </a:endParaRPr>
          </a:p>
        </p:txBody>
      </p:sp>
      <p:sp>
        <p:nvSpPr>
          <p:cNvPr id="6" name="矩形 5">
            <a:extLst>
              <a:ext uri="{FF2B5EF4-FFF2-40B4-BE49-F238E27FC236}">
                <a16:creationId xmlns:a16="http://schemas.microsoft.com/office/drawing/2014/main" id="{86BB6215-DEA5-49F6-8A74-124866FAF24D}"/>
              </a:ext>
            </a:extLst>
          </p:cNvPr>
          <p:cNvSpPr/>
          <p:nvPr/>
        </p:nvSpPr>
        <p:spPr>
          <a:xfrm>
            <a:off x="487745" y="3229993"/>
            <a:ext cx="23679807" cy="1015663"/>
          </a:xfrm>
          <a:prstGeom prst="rect">
            <a:avLst/>
          </a:prstGeom>
        </p:spPr>
        <p:txBody>
          <a:bodyPr wrap="square">
            <a:spAutoFit/>
          </a:bodyPr>
          <a:lstStyle/>
          <a:p>
            <a:r>
              <a:rPr lang="en-US" altLang="zh-CN" sz="6000" dirty="0"/>
              <a:t>Map of where things are displayed on a page according to the HTML</a:t>
            </a:r>
            <a:endParaRPr lang="zh-CN" altLang="en-US" sz="6000" dirty="0"/>
          </a:p>
        </p:txBody>
      </p:sp>
    </p:spTree>
    <p:extLst>
      <p:ext uri="{BB962C8B-B14F-4D97-AF65-F5344CB8AC3E}">
        <p14:creationId xmlns:p14="http://schemas.microsoft.com/office/powerpoint/2010/main" val="23593130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hysical structure"/>
          <p:cNvSpPr txBox="1">
            <a:spLocks noGrp="1"/>
          </p:cNvSpPr>
          <p:nvPr>
            <p:ph type="title"/>
          </p:nvPr>
        </p:nvSpPr>
        <p:spPr>
          <a:xfrm>
            <a:off x="4833938" y="2989778"/>
            <a:ext cx="14716126" cy="4192460"/>
          </a:xfrm>
          <a:prstGeom prst="rect">
            <a:avLst/>
          </a:prstGeom>
        </p:spPr>
        <p:txBody>
          <a:bodyPr/>
          <a:lstStyle>
            <a:lvl1pPr>
              <a:defRPr sz="9200"/>
            </a:lvl1pPr>
          </a:lstStyle>
          <a:p>
            <a:pPr>
              <a:defRPr sz="9200"/>
            </a:pPr>
            <a:r>
              <a:rPr lang="en" altLang="zh-CN" sz="9600" dirty="0"/>
              <a:t>Client connectivity</a:t>
            </a:r>
            <a:endParaRPr dirty="0"/>
          </a:p>
        </p:txBody>
      </p:sp>
      <p:sp>
        <p:nvSpPr>
          <p:cNvPr id="164" name="Ankit Singla…"/>
          <p:cNvSpPr txBox="1"/>
          <p:nvPr/>
        </p:nvSpPr>
        <p:spPr>
          <a:xfrm>
            <a:off x="5051403" y="11504173"/>
            <a:ext cx="3064937" cy="1621336"/>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cs typeface="Gill Sans"/>
                <a:sym typeface="Gill Sans"/>
              </a:rPr>
              <a:t>Ankit Singla</a:t>
            </a:r>
          </a:p>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cs typeface="Gill Sans"/>
                <a:sym typeface="Gill Sans"/>
              </a:rPr>
              <a:t>ETH Zürich</a:t>
            </a:r>
          </a:p>
        </p:txBody>
      </p:sp>
      <p:sp>
        <p:nvSpPr>
          <p:cNvPr id="165" name="P. Brighten Godfrey…"/>
          <p:cNvSpPr txBox="1"/>
          <p:nvPr/>
        </p:nvSpPr>
        <p:spPr>
          <a:xfrm>
            <a:off x="8506550" y="11504173"/>
            <a:ext cx="5060676" cy="1621336"/>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cs typeface="Gill Sans"/>
                <a:sym typeface="Gill Sans"/>
              </a:rPr>
              <a:t>P. Brighten Godfrey</a:t>
            </a:r>
          </a:p>
          <a:p>
            <a:pPr marL="0" marR="0" lvl="0" indent="0" algn="l" defTabSz="584171" rtl="0" eaLnBrk="1" fontAlgn="auto" latinLnBrk="0" hangingPunct="0">
              <a:lnSpc>
                <a:spcPct val="100000"/>
              </a:lnSpc>
              <a:spcBef>
                <a:spcPts val="0"/>
              </a:spcBef>
              <a:spcAft>
                <a:spcPts val="0"/>
              </a:spcAft>
              <a:buClrTx/>
              <a:buSzTx/>
              <a:buFontTx/>
              <a:buNone/>
              <a:tabLst/>
              <a:defRPr sz="5800">
                <a:latin typeface="Gill Sans"/>
                <a:ea typeface="Gill Sans"/>
                <a:cs typeface="Gill Sans"/>
                <a:sym typeface="Gill Sans"/>
              </a:defRPr>
            </a:pPr>
            <a:r>
              <a:rPr kumimoji="0" sz="4799" b="0" i="0" u="none" strike="noStrike" kern="0" cap="none" spc="0" normalizeH="0" baseline="0" noProof="0" dirty="0">
                <a:ln>
                  <a:noFill/>
                </a:ln>
                <a:solidFill>
                  <a:srgbClr val="000000"/>
                </a:solidFill>
                <a:effectLst/>
                <a:uLnTx/>
                <a:uFillTx/>
                <a:latin typeface="Gill Sans"/>
                <a:cs typeface="Gill Sans"/>
                <a:sym typeface="Gill Sans"/>
              </a:rPr>
              <a:t>UIUC</a:t>
            </a:r>
          </a:p>
        </p:txBody>
      </p:sp>
      <p:sp>
        <p:nvSpPr>
          <p:cNvPr id="3" name="文本框 2">
            <a:extLst>
              <a:ext uri="{FF2B5EF4-FFF2-40B4-BE49-F238E27FC236}">
                <a16:creationId xmlns:a16="http://schemas.microsoft.com/office/drawing/2014/main" id="{1C65BB0D-9C30-4DE0-A13C-F8B1509A5E8E}"/>
              </a:ext>
            </a:extLst>
          </p:cNvPr>
          <p:cNvSpPr txBox="1"/>
          <p:nvPr/>
        </p:nvSpPr>
        <p:spPr>
          <a:xfrm>
            <a:off x="373" y="10174950"/>
            <a:ext cx="12657779" cy="103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799" b="0" i="0" u="none" strike="noStrike" kern="0" cap="none" spc="0" normalizeH="0" baseline="0" noProof="0">
                <a:ln>
                  <a:noFill/>
                </a:ln>
                <a:solidFill>
                  <a:srgbClr val="000000"/>
                </a:solidFill>
                <a:effectLst/>
                <a:uLnTx/>
                <a:uFillTx/>
                <a:latin typeface="Gill Sans"/>
                <a:sym typeface="Helvetica Light"/>
              </a:rPr>
              <a:t>Most </a:t>
            </a:r>
            <a:r>
              <a:rPr kumimoji="0" lang="en-US" altLang="zh-CN" sz="5799" b="0" i="0" u="none" strike="noStrike" kern="0" cap="none" spc="0" normalizeH="0" baseline="0" noProof="0" dirty="0">
                <a:ln>
                  <a:noFill/>
                </a:ln>
                <a:solidFill>
                  <a:srgbClr val="000000"/>
                </a:solidFill>
                <a:effectLst/>
                <a:uLnTx/>
                <a:uFillTx/>
                <a:latin typeface="Gill Sans"/>
                <a:sym typeface="Helvetica Light"/>
              </a:rPr>
              <a:t>materials from UIUC MOOC</a:t>
            </a:r>
            <a:endParaRPr kumimoji="0" lang="zh-CN" altLang="en-US" sz="5799" b="0" i="0" u="none" strike="noStrike" kern="0" cap="none" spc="0" normalizeH="0" baseline="0" noProof="0" dirty="0">
              <a:ln>
                <a:noFill/>
              </a:ln>
              <a:solidFill>
                <a:srgbClr val="000000"/>
              </a:solidFill>
              <a:effectLst/>
              <a:uLnTx/>
              <a:uFillTx/>
              <a:latin typeface="Gill Sans"/>
              <a:sym typeface="Helvetica Light"/>
            </a:endParaRPr>
          </a:p>
        </p:txBody>
      </p:sp>
      <p:sp>
        <p:nvSpPr>
          <p:cNvPr id="7" name="文本框 6">
            <a:extLst>
              <a:ext uri="{FF2B5EF4-FFF2-40B4-BE49-F238E27FC236}">
                <a16:creationId xmlns:a16="http://schemas.microsoft.com/office/drawing/2014/main" id="{DF6D9A39-7CBF-4451-BB67-11BF7A36D06B}"/>
              </a:ext>
            </a:extLst>
          </p:cNvPr>
          <p:cNvSpPr txBox="1"/>
          <p:nvPr/>
        </p:nvSpPr>
        <p:spPr>
          <a:xfrm>
            <a:off x="631730" y="11796497"/>
            <a:ext cx="4240177" cy="103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799" b="0" i="0" u="none" strike="noStrike" kern="0" cap="none" spc="0" normalizeH="0" baseline="0" noProof="0" dirty="0">
                <a:ln>
                  <a:noFill/>
                </a:ln>
                <a:solidFill>
                  <a:srgbClr val="000000"/>
                </a:solidFill>
                <a:effectLst/>
                <a:uLnTx/>
                <a:uFillTx/>
                <a:latin typeface="Gill Sans"/>
                <a:sym typeface="Helvetica Light"/>
              </a:rPr>
              <a:t>Credits to</a:t>
            </a:r>
            <a:endParaRPr kumimoji="0" lang="zh-CN" altLang="en-US" sz="5799" b="0" i="0" u="none" strike="noStrike" kern="0" cap="none" spc="0" normalizeH="0" baseline="0" noProof="0" dirty="0">
              <a:ln>
                <a:noFill/>
              </a:ln>
              <a:solidFill>
                <a:srgbClr val="000000"/>
              </a:solidFill>
              <a:effectLst/>
              <a:uLnTx/>
              <a:uFillTx/>
              <a:latin typeface="Gill Sans"/>
              <a:sym typeface="Helvetica Light"/>
            </a:endParaRPr>
          </a:p>
        </p:txBody>
      </p:sp>
      <p:sp>
        <p:nvSpPr>
          <p:cNvPr id="9" name="矩形 8">
            <a:extLst>
              <a:ext uri="{FF2B5EF4-FFF2-40B4-BE49-F238E27FC236}">
                <a16:creationId xmlns:a16="http://schemas.microsoft.com/office/drawing/2014/main" id="{2863C40B-67D9-4111-8A5B-C017740B7792}"/>
              </a:ext>
            </a:extLst>
          </p:cNvPr>
          <p:cNvSpPr/>
          <p:nvPr/>
        </p:nvSpPr>
        <p:spPr>
          <a:xfrm>
            <a:off x="964722" y="590386"/>
            <a:ext cx="6681636" cy="861774"/>
          </a:xfrm>
          <a:prstGeom prst="rect">
            <a:avLst/>
          </a:prstGeom>
        </p:spPr>
        <p:txBody>
          <a:bodyPr wrap="none">
            <a:spAutoFit/>
          </a:bodyPr>
          <a:lstStyle/>
          <a:p>
            <a:pPr marL="0" marR="0" lvl="0" indent="0" algn="ctr" defTabSz="584171" rtl="0" eaLnBrk="1" fontAlgn="auto" latinLnBrk="0" hangingPunct="0">
              <a:lnSpc>
                <a:spcPct val="100000"/>
              </a:lnSpc>
              <a:spcBef>
                <a:spcPts val="0"/>
              </a:spcBef>
              <a:spcAft>
                <a:spcPts val="0"/>
              </a:spcAft>
              <a:buClrTx/>
              <a:buSzTx/>
              <a:buFontTx/>
              <a:buNone/>
              <a:tabLst/>
              <a:defRPr/>
            </a:pPr>
            <a:r>
              <a:rPr kumimoji="0" lang="en-US" altLang="zh-CN" sz="5000" b="1" i="0" u="none" strike="noStrike" kern="0" cap="none" spc="0" normalizeH="0" baseline="0" noProof="0" dirty="0">
                <a:ln>
                  <a:noFill/>
                </a:ln>
                <a:solidFill>
                  <a:srgbClr val="000000"/>
                </a:solidFill>
                <a:effectLst/>
                <a:uLnTx/>
                <a:uFillTx/>
                <a:latin typeface="Abadi" panose="020B0604020104020204" pitchFamily="34" charset="0"/>
                <a:sym typeface="Helvetica Light"/>
              </a:rPr>
              <a:t>Part I: Cloud networking</a:t>
            </a:r>
            <a:endParaRPr kumimoji="0" lang="zh-CN" altLang="en-US" sz="5000" b="1" i="0" u="none" strike="noStrike" kern="0" cap="none" spc="0" normalizeH="0" baseline="0" noProof="0" dirty="0">
              <a:ln>
                <a:noFill/>
              </a:ln>
              <a:solidFill>
                <a:srgbClr val="000000"/>
              </a:solidFill>
              <a:effectLst/>
              <a:uLnTx/>
              <a:uFillTx/>
              <a:latin typeface="Abadi" panose="020B0604020104020204" pitchFamily="34" charset="0"/>
              <a:sym typeface="Helvetica Light"/>
            </a:endParaRPr>
          </a:p>
        </p:txBody>
      </p:sp>
    </p:spTree>
    <p:extLst>
      <p:ext uri="{BB962C8B-B14F-4D97-AF65-F5344CB8AC3E}">
        <p14:creationId xmlns:p14="http://schemas.microsoft.com/office/powerpoint/2010/main" val="305616577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C77A826-1E09-4E7B-BF37-D5E961929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640" y="4253488"/>
            <a:ext cx="19305360" cy="9652680"/>
          </a:xfrm>
          <a:prstGeom prst="rect">
            <a:avLst/>
          </a:prstGeom>
        </p:spPr>
      </p:pic>
      <p:sp>
        <p:nvSpPr>
          <p:cNvPr id="2" name="标题 1">
            <a:extLst>
              <a:ext uri="{FF2B5EF4-FFF2-40B4-BE49-F238E27FC236}">
                <a16:creationId xmlns:a16="http://schemas.microsoft.com/office/drawing/2014/main" id="{6AFD5207-330E-4EDD-A3DB-E3559DCEA058}"/>
              </a:ext>
            </a:extLst>
          </p:cNvPr>
          <p:cNvSpPr>
            <a:spLocks noGrp="1"/>
          </p:cNvSpPr>
          <p:nvPr>
            <p:ph type="title"/>
          </p:nvPr>
        </p:nvSpPr>
        <p:spPr/>
        <p:txBody>
          <a:bodyPr/>
          <a:lstStyle/>
          <a:p>
            <a:r>
              <a:rPr lang="en-US" altLang="zh-CN" dirty="0"/>
              <a:t>Build: CSSOM</a:t>
            </a:r>
            <a:endParaRPr lang="zh-CN" altLang="en-US" dirty="0"/>
          </a:p>
        </p:txBody>
      </p:sp>
      <p:sp>
        <p:nvSpPr>
          <p:cNvPr id="3" name="文本框 2">
            <a:extLst>
              <a:ext uri="{FF2B5EF4-FFF2-40B4-BE49-F238E27FC236}">
                <a16:creationId xmlns:a16="http://schemas.microsoft.com/office/drawing/2014/main" id="{34F5ECDB-B167-4597-BCE8-472CC181A90D}"/>
              </a:ext>
            </a:extLst>
          </p:cNvPr>
          <p:cNvSpPr txBox="1"/>
          <p:nvPr/>
        </p:nvSpPr>
        <p:spPr>
          <a:xfrm>
            <a:off x="3316014" y="1846785"/>
            <a:ext cx="1775197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sz="8000" b="1" dirty="0">
                <a:solidFill>
                  <a:srgbClr val="FF0000"/>
                </a:solidFill>
              </a:rPr>
              <a:t>CSSOM: CSS Object Map</a:t>
            </a:r>
            <a:endParaRPr kumimoji="0" lang="zh-CN" altLang="en-US" sz="8000" b="1" i="0" u="none" strike="noStrike" cap="none" spc="0" normalizeH="0" baseline="0" dirty="0">
              <a:ln>
                <a:noFill/>
              </a:ln>
              <a:solidFill>
                <a:srgbClr val="FF0000"/>
              </a:solidFill>
              <a:effectLst/>
              <a:uFillTx/>
              <a:latin typeface="+mn-lt"/>
              <a:ea typeface="+mn-ea"/>
              <a:cs typeface="+mn-cs"/>
              <a:sym typeface="Helvetica Light"/>
            </a:endParaRPr>
          </a:p>
        </p:txBody>
      </p:sp>
      <p:sp>
        <p:nvSpPr>
          <p:cNvPr id="4" name="矩形 3">
            <a:extLst>
              <a:ext uri="{FF2B5EF4-FFF2-40B4-BE49-F238E27FC236}">
                <a16:creationId xmlns:a16="http://schemas.microsoft.com/office/drawing/2014/main" id="{AE7A5957-A17A-418B-91B2-88467F63523C}"/>
              </a:ext>
            </a:extLst>
          </p:cNvPr>
          <p:cNvSpPr/>
          <p:nvPr/>
        </p:nvSpPr>
        <p:spPr>
          <a:xfrm>
            <a:off x="487745" y="3229993"/>
            <a:ext cx="23679807" cy="1938992"/>
          </a:xfrm>
          <a:prstGeom prst="rect">
            <a:avLst/>
          </a:prstGeom>
        </p:spPr>
        <p:txBody>
          <a:bodyPr wrap="square">
            <a:spAutoFit/>
          </a:bodyPr>
          <a:lstStyle/>
          <a:p>
            <a:r>
              <a:rPr lang="en-US" altLang="zh-CN" sz="6000" dirty="0"/>
              <a:t>Map of what styles should be applied to different parts of the page according to the CSS</a:t>
            </a:r>
            <a:endParaRPr lang="zh-CN" altLang="en-US" sz="6000" dirty="0"/>
          </a:p>
        </p:txBody>
      </p:sp>
    </p:spTree>
    <p:extLst>
      <p:ext uri="{BB962C8B-B14F-4D97-AF65-F5344CB8AC3E}">
        <p14:creationId xmlns:p14="http://schemas.microsoft.com/office/powerpoint/2010/main" val="32498544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4006AA2-5CF3-4739-906F-77CA94D04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462" y="5068945"/>
            <a:ext cx="19381075" cy="9690538"/>
          </a:xfrm>
          <a:prstGeom prst="rect">
            <a:avLst/>
          </a:prstGeom>
        </p:spPr>
      </p:pic>
      <p:sp>
        <p:nvSpPr>
          <p:cNvPr id="2" name="标题 1">
            <a:extLst>
              <a:ext uri="{FF2B5EF4-FFF2-40B4-BE49-F238E27FC236}">
                <a16:creationId xmlns:a16="http://schemas.microsoft.com/office/drawing/2014/main" id="{6AFD5207-330E-4EDD-A3DB-E3559DCEA058}"/>
              </a:ext>
            </a:extLst>
          </p:cNvPr>
          <p:cNvSpPr>
            <a:spLocks noGrp="1"/>
          </p:cNvSpPr>
          <p:nvPr>
            <p:ph type="title"/>
          </p:nvPr>
        </p:nvSpPr>
        <p:spPr/>
        <p:txBody>
          <a:bodyPr/>
          <a:lstStyle/>
          <a:p>
            <a:r>
              <a:rPr lang="en-US" altLang="zh-CN" dirty="0"/>
              <a:t>Build: Render tree</a:t>
            </a:r>
            <a:endParaRPr lang="zh-CN" altLang="en-US" dirty="0"/>
          </a:p>
        </p:txBody>
      </p:sp>
      <p:sp>
        <p:nvSpPr>
          <p:cNvPr id="3" name="文本框 2">
            <a:extLst>
              <a:ext uri="{FF2B5EF4-FFF2-40B4-BE49-F238E27FC236}">
                <a16:creationId xmlns:a16="http://schemas.microsoft.com/office/drawing/2014/main" id="{34F5ECDB-B167-4597-BCE8-472CC181A90D}"/>
              </a:ext>
            </a:extLst>
          </p:cNvPr>
          <p:cNvSpPr txBox="1"/>
          <p:nvPr/>
        </p:nvSpPr>
        <p:spPr>
          <a:xfrm>
            <a:off x="3316014" y="1846785"/>
            <a:ext cx="1775197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sz="8000" b="1" dirty="0">
                <a:solidFill>
                  <a:srgbClr val="FF0000"/>
                </a:solidFill>
              </a:rPr>
              <a:t>Render tree</a:t>
            </a:r>
            <a:endParaRPr kumimoji="0" lang="zh-CN" altLang="en-US" sz="8000" b="1" i="0" u="none" strike="noStrike" cap="none" spc="0" normalizeH="0" baseline="0" dirty="0">
              <a:ln>
                <a:noFill/>
              </a:ln>
              <a:solidFill>
                <a:srgbClr val="FF0000"/>
              </a:solidFill>
              <a:effectLst/>
              <a:uFillTx/>
              <a:latin typeface="+mn-lt"/>
              <a:ea typeface="+mn-ea"/>
              <a:cs typeface="+mn-cs"/>
              <a:sym typeface="Helvetica Light"/>
            </a:endParaRPr>
          </a:p>
        </p:txBody>
      </p:sp>
      <p:sp>
        <p:nvSpPr>
          <p:cNvPr id="4" name="矩形 3">
            <a:extLst>
              <a:ext uri="{FF2B5EF4-FFF2-40B4-BE49-F238E27FC236}">
                <a16:creationId xmlns:a16="http://schemas.microsoft.com/office/drawing/2014/main" id="{AE7A5957-A17A-418B-91B2-88467F63523C}"/>
              </a:ext>
            </a:extLst>
          </p:cNvPr>
          <p:cNvSpPr/>
          <p:nvPr/>
        </p:nvSpPr>
        <p:spPr>
          <a:xfrm>
            <a:off x="487745" y="3229993"/>
            <a:ext cx="23679807" cy="1938992"/>
          </a:xfrm>
          <a:prstGeom prst="rect">
            <a:avLst/>
          </a:prstGeom>
        </p:spPr>
        <p:txBody>
          <a:bodyPr wrap="square">
            <a:spAutoFit/>
          </a:bodyPr>
          <a:lstStyle/>
          <a:p>
            <a:r>
              <a:rPr lang="en-US" altLang="zh-CN" sz="6000" dirty="0"/>
              <a:t>Takes the DOM and the CSSOM and combines them to create a full map of how the page will actually be laid out and painted</a:t>
            </a:r>
            <a:endParaRPr lang="zh-CN" altLang="en-US" sz="6000" dirty="0"/>
          </a:p>
        </p:txBody>
      </p:sp>
    </p:spTree>
    <p:extLst>
      <p:ext uri="{BB962C8B-B14F-4D97-AF65-F5344CB8AC3E}">
        <p14:creationId xmlns:p14="http://schemas.microsoft.com/office/powerpoint/2010/main" val="36027763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F560A78-40A0-461F-B61A-224F63156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158" y="4115785"/>
            <a:ext cx="19967684" cy="9983842"/>
          </a:xfrm>
          <a:prstGeom prst="rect">
            <a:avLst/>
          </a:prstGeom>
        </p:spPr>
      </p:pic>
      <p:sp>
        <p:nvSpPr>
          <p:cNvPr id="2" name="标题 1">
            <a:extLst>
              <a:ext uri="{FF2B5EF4-FFF2-40B4-BE49-F238E27FC236}">
                <a16:creationId xmlns:a16="http://schemas.microsoft.com/office/drawing/2014/main" id="{639964AC-5A17-458C-A4D7-3A96DA6A2132}"/>
              </a:ext>
            </a:extLst>
          </p:cNvPr>
          <p:cNvSpPr>
            <a:spLocks noGrp="1"/>
          </p:cNvSpPr>
          <p:nvPr>
            <p:ph type="title"/>
          </p:nvPr>
        </p:nvSpPr>
        <p:spPr/>
        <p:txBody>
          <a:bodyPr/>
          <a:lstStyle/>
          <a:p>
            <a:r>
              <a:rPr lang="en-US" altLang="zh-CN" dirty="0"/>
              <a:t>Render: Layout / Reflow</a:t>
            </a:r>
            <a:endParaRPr lang="zh-CN" altLang="en-US" dirty="0"/>
          </a:p>
        </p:txBody>
      </p:sp>
      <p:sp>
        <p:nvSpPr>
          <p:cNvPr id="5" name="矩形 4">
            <a:extLst>
              <a:ext uri="{FF2B5EF4-FFF2-40B4-BE49-F238E27FC236}">
                <a16:creationId xmlns:a16="http://schemas.microsoft.com/office/drawing/2014/main" id="{4288ED23-8620-4B70-B6C0-959B6FBC4137}"/>
              </a:ext>
            </a:extLst>
          </p:cNvPr>
          <p:cNvSpPr/>
          <p:nvPr/>
        </p:nvSpPr>
        <p:spPr>
          <a:xfrm>
            <a:off x="1429407" y="2246221"/>
            <a:ext cx="21998152" cy="2123658"/>
          </a:xfrm>
          <a:prstGeom prst="rect">
            <a:avLst/>
          </a:prstGeom>
        </p:spPr>
        <p:txBody>
          <a:bodyPr wrap="square">
            <a:spAutoFit/>
          </a:bodyPr>
          <a:lstStyle/>
          <a:p>
            <a:r>
              <a:rPr lang="en-US" altLang="zh-CN" sz="6600" dirty="0"/>
              <a:t>Browser determines how big a screen is and how that will affect the way the page is displayed</a:t>
            </a:r>
            <a:endParaRPr lang="zh-CN" altLang="en-US" sz="6600" dirty="0"/>
          </a:p>
        </p:txBody>
      </p:sp>
    </p:spTree>
    <p:extLst>
      <p:ext uri="{BB962C8B-B14F-4D97-AF65-F5344CB8AC3E}">
        <p14:creationId xmlns:p14="http://schemas.microsoft.com/office/powerpoint/2010/main" val="35080765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39849-FB45-429D-9DE3-171E0D9566C0}"/>
              </a:ext>
            </a:extLst>
          </p:cNvPr>
          <p:cNvSpPr>
            <a:spLocks noGrp="1"/>
          </p:cNvSpPr>
          <p:nvPr>
            <p:ph type="title"/>
          </p:nvPr>
        </p:nvSpPr>
        <p:spPr/>
        <p:txBody>
          <a:bodyPr/>
          <a:lstStyle/>
          <a:p>
            <a:r>
              <a:rPr lang="en-US" altLang="zh-CN" dirty="0"/>
              <a:t>Render: Paint</a:t>
            </a:r>
            <a:endParaRPr lang="zh-CN" altLang="en-US" dirty="0"/>
          </a:p>
        </p:txBody>
      </p:sp>
      <p:sp>
        <p:nvSpPr>
          <p:cNvPr id="3" name="矩形 2">
            <a:extLst>
              <a:ext uri="{FF2B5EF4-FFF2-40B4-BE49-F238E27FC236}">
                <a16:creationId xmlns:a16="http://schemas.microsoft.com/office/drawing/2014/main" id="{E1509902-25A2-4D33-A9FF-671210F7247D}"/>
              </a:ext>
            </a:extLst>
          </p:cNvPr>
          <p:cNvSpPr/>
          <p:nvPr/>
        </p:nvSpPr>
        <p:spPr>
          <a:xfrm>
            <a:off x="3195145" y="2227136"/>
            <a:ext cx="19034235" cy="2123658"/>
          </a:xfrm>
          <a:prstGeom prst="rect">
            <a:avLst/>
          </a:prstGeom>
        </p:spPr>
        <p:txBody>
          <a:bodyPr wrap="square">
            <a:spAutoFit/>
          </a:bodyPr>
          <a:lstStyle/>
          <a:p>
            <a:r>
              <a:rPr lang="en-US" altLang="zh-CN" sz="6600" dirty="0"/>
              <a:t>Browser converts each node in the render tree to actual pixels on the screen</a:t>
            </a:r>
            <a:endParaRPr lang="zh-CN" altLang="en-US" sz="6600" dirty="0"/>
          </a:p>
        </p:txBody>
      </p:sp>
      <p:pic>
        <p:nvPicPr>
          <p:cNvPr id="4" name="图片 3">
            <a:extLst>
              <a:ext uri="{FF2B5EF4-FFF2-40B4-BE49-F238E27FC236}">
                <a16:creationId xmlns:a16="http://schemas.microsoft.com/office/drawing/2014/main" id="{F152AA64-6FC3-469E-A237-120BD74B2CFD}"/>
              </a:ext>
            </a:extLst>
          </p:cNvPr>
          <p:cNvPicPr>
            <a:picLocks noChangeAspect="1"/>
          </p:cNvPicPr>
          <p:nvPr/>
        </p:nvPicPr>
        <p:blipFill>
          <a:blip r:embed="rId2"/>
          <a:stretch>
            <a:fillRect/>
          </a:stretch>
        </p:blipFill>
        <p:spPr>
          <a:xfrm>
            <a:off x="5541352" y="4392915"/>
            <a:ext cx="14341819" cy="9245242"/>
          </a:xfrm>
          <a:prstGeom prst="rect">
            <a:avLst/>
          </a:prstGeom>
        </p:spPr>
      </p:pic>
    </p:spTree>
    <p:extLst>
      <p:ext uri="{BB962C8B-B14F-4D97-AF65-F5344CB8AC3E}">
        <p14:creationId xmlns:p14="http://schemas.microsoft.com/office/powerpoint/2010/main" val="1138262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01E9121-9B10-4F5F-B47A-474BC35992D3}"/>
              </a:ext>
            </a:extLst>
          </p:cNvPr>
          <p:cNvSpPr>
            <a:spLocks noGrp="1"/>
          </p:cNvSpPr>
          <p:nvPr>
            <p:ph type="title"/>
          </p:nvPr>
        </p:nvSpPr>
        <p:spPr/>
        <p:txBody>
          <a:bodyPr/>
          <a:lstStyle/>
          <a:p>
            <a:r>
              <a:rPr lang="en-US" altLang="zh-CN" dirty="0"/>
              <a:t>Recap: 4 steps to display a webpage</a:t>
            </a:r>
            <a:endParaRPr lang="zh-CN" altLang="en-US" dirty="0"/>
          </a:p>
        </p:txBody>
      </p:sp>
      <p:pic>
        <p:nvPicPr>
          <p:cNvPr id="7" name="图片 6">
            <a:extLst>
              <a:ext uri="{FF2B5EF4-FFF2-40B4-BE49-F238E27FC236}">
                <a16:creationId xmlns:a16="http://schemas.microsoft.com/office/drawing/2014/main" id="{F336F11B-E5A1-4585-BA3C-A3AE1DE1F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3150" y="4178300"/>
            <a:ext cx="8572500" cy="5715000"/>
          </a:xfrm>
          <a:prstGeom prst="rect">
            <a:avLst/>
          </a:prstGeom>
        </p:spPr>
      </p:pic>
      <p:sp>
        <p:nvSpPr>
          <p:cNvPr id="8" name="内容占位符 3">
            <a:extLst>
              <a:ext uri="{FF2B5EF4-FFF2-40B4-BE49-F238E27FC236}">
                <a16:creationId xmlns:a16="http://schemas.microsoft.com/office/drawing/2014/main" id="{47AEA2BD-90C5-4DA7-8688-A614A78F0180}"/>
              </a:ext>
            </a:extLst>
          </p:cNvPr>
          <p:cNvSpPr txBox="1">
            <a:spLocks/>
          </p:cNvSpPr>
          <p:nvPr/>
        </p:nvSpPr>
        <p:spPr>
          <a:xfrm>
            <a:off x="1685365" y="2211978"/>
            <a:ext cx="12970435" cy="10546079"/>
          </a:xfrm>
          <a:prstGeom prst="rect">
            <a:avLst/>
          </a:prstGeom>
        </p:spPr>
        <p:txBody>
          <a:bodyPr vert="horz" lIns="68580" tIns="34290" rIns="68580" bIns="34290" rtlCol="0">
            <a:normAutofit fontScale="92500" lnSpcReduction="20000"/>
          </a:bodyPr>
          <a:lstStyle>
            <a:lvl1pPr marL="450850" indent="-450850" algn="l" defTabSz="914400" rtl="0" eaLnBrk="1" latinLnBrk="0"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cs typeface="+mn-cs"/>
              </a:defRPr>
            </a:lvl1pPr>
            <a:lvl2pPr marL="900113" indent="-450850" algn="l" defTabSz="914400" rtl="0" eaLnBrk="1" latinLnBrk="0"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350000" indent="-450000" algn="l" defTabSz="914400" rtl="0" eaLnBrk="1" latinLnBrk="0" hangingPunct="1">
              <a:lnSpc>
                <a:spcPct val="130000"/>
              </a:lnSpc>
              <a:spcBef>
                <a:spcPts val="500"/>
              </a:spcBef>
              <a:buSzPct val="80000"/>
              <a:buFont typeface="Wingdings" panose="05000000000000000000" pitchFamily="2" charset="2"/>
              <a:buChar char="Ø"/>
              <a:defRPr sz="200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8" lvl="0" indent="-338138" defTabSz="685800">
              <a:spcBef>
                <a:spcPts val="750"/>
              </a:spcBef>
              <a:defRPr/>
            </a:pPr>
            <a:r>
              <a:rPr lang="en-US" altLang="zh-CN" sz="6000" dirty="0"/>
              <a:t>Request</a:t>
            </a:r>
          </a:p>
          <a:p>
            <a:pPr marL="787401" lvl="1" indent="-338138" defTabSz="685800">
              <a:spcBef>
                <a:spcPts val="750"/>
              </a:spcBef>
              <a:defRPr/>
            </a:pPr>
            <a:r>
              <a:rPr lang="en-US" altLang="zh-CN" sz="5600" dirty="0"/>
              <a:t> A request is made when a link is clicked</a:t>
            </a:r>
          </a:p>
          <a:p>
            <a:pPr marL="338138" indent="-338138" defTabSz="685800">
              <a:spcBef>
                <a:spcPts val="750"/>
              </a:spcBef>
              <a:defRPr/>
            </a:pPr>
            <a:r>
              <a:rPr lang="en-US" altLang="zh-CN" sz="6000" dirty="0"/>
              <a:t>Response</a:t>
            </a:r>
          </a:p>
          <a:p>
            <a:pPr marL="787401" lvl="1" indent="-338138" defTabSz="685800">
              <a:spcBef>
                <a:spcPts val="750"/>
              </a:spcBef>
              <a:defRPr/>
            </a:pPr>
            <a:r>
              <a:rPr lang="en-US" altLang="zh-CN" sz="6000" dirty="0"/>
              <a:t>The page and its resources (files) are downloaded</a:t>
            </a:r>
            <a:endParaRPr lang="en-US" altLang="zh-CN" sz="5600" dirty="0"/>
          </a:p>
          <a:p>
            <a:pPr marL="338138" indent="-338138" defTabSz="685800">
              <a:spcBef>
                <a:spcPts val="750"/>
              </a:spcBef>
              <a:defRPr/>
            </a:pPr>
            <a:r>
              <a:rPr lang="en-US" altLang="zh-CN" sz="6000" dirty="0"/>
              <a:t>Build</a:t>
            </a:r>
          </a:p>
          <a:p>
            <a:pPr marL="787401" lvl="1" indent="-338138" defTabSz="685800">
              <a:spcBef>
                <a:spcPts val="750"/>
              </a:spcBef>
              <a:defRPr/>
            </a:pPr>
            <a:r>
              <a:rPr lang="en-US" altLang="zh-CN" sz="6000" dirty="0"/>
              <a:t>The web browser uses the page resources to build the page</a:t>
            </a:r>
            <a:endParaRPr lang="en-US" altLang="zh-CN" sz="5600" dirty="0"/>
          </a:p>
          <a:p>
            <a:pPr marL="338138" indent="-338138" defTabSz="685800">
              <a:spcBef>
                <a:spcPts val="750"/>
              </a:spcBef>
              <a:defRPr/>
            </a:pPr>
            <a:r>
              <a:rPr lang="en-US" altLang="zh-CN" sz="6000" dirty="0"/>
              <a:t>Render</a:t>
            </a:r>
          </a:p>
          <a:p>
            <a:pPr marL="787401" lvl="1" indent="-338138" defTabSz="685800">
              <a:spcBef>
                <a:spcPts val="750"/>
              </a:spcBef>
              <a:defRPr/>
            </a:pPr>
            <a:r>
              <a:rPr lang="en-US" altLang="zh-CN" sz="6000" dirty="0"/>
              <a:t>The page then is rendered (displayed) to the user</a:t>
            </a:r>
            <a:endParaRPr lang="en-US" altLang="zh-CN" sz="5600" dirty="0"/>
          </a:p>
        </p:txBody>
      </p:sp>
    </p:spTree>
    <p:extLst>
      <p:ext uri="{BB962C8B-B14F-4D97-AF65-F5344CB8AC3E}">
        <p14:creationId xmlns:p14="http://schemas.microsoft.com/office/powerpoint/2010/main" val="17520142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090916C-F4D7-4E1B-8C05-96EBF7BF4E22}"/>
              </a:ext>
            </a:extLst>
          </p:cNvPr>
          <p:cNvSpPr txBox="1"/>
          <p:nvPr/>
        </p:nvSpPr>
        <p:spPr>
          <a:xfrm>
            <a:off x="1954924" y="4014125"/>
            <a:ext cx="21262428" cy="4468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sz="16600" b="1" dirty="0">
                <a:latin typeface="Arial" panose="020B0604020202020204" pitchFamily="34" charset="0"/>
                <a:cs typeface="Arial" panose="020B0604020202020204" pitchFamily="34" charset="0"/>
              </a:rPr>
              <a:t>Demo</a:t>
            </a:r>
          </a:p>
          <a:p>
            <a:r>
              <a:rPr lang="en-US" altLang="zh-CN" sz="11500" dirty="0">
                <a:hlinkClick r:id="rId2"/>
              </a:rPr>
              <a:t>https://1989chenguo.github.io/</a:t>
            </a:r>
            <a:endParaRPr lang="en-US" altLang="zh-CN" sz="11500" dirty="0"/>
          </a:p>
        </p:txBody>
      </p:sp>
    </p:spTree>
    <p:extLst>
      <p:ext uri="{BB962C8B-B14F-4D97-AF65-F5344CB8AC3E}">
        <p14:creationId xmlns:p14="http://schemas.microsoft.com/office/powerpoint/2010/main" val="217338957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40BE1C-7FD9-489B-9E36-1B5C94B18005}"/>
              </a:ext>
            </a:extLst>
          </p:cNvPr>
          <p:cNvSpPr>
            <a:spLocks noGrp="1"/>
          </p:cNvSpPr>
          <p:nvPr>
            <p:ph type="title"/>
          </p:nvPr>
        </p:nvSpPr>
        <p:spPr>
          <a:xfrm>
            <a:off x="1905000" y="2303859"/>
            <a:ext cx="19354800" cy="4643438"/>
          </a:xfrm>
        </p:spPr>
        <p:txBody>
          <a:bodyPr>
            <a:normAutofit fontScale="90000"/>
          </a:bodyPr>
          <a:lstStyle/>
          <a:p>
            <a:r>
              <a:rPr lang="en-US" altLang="zh-CN" dirty="0"/>
              <a:t>Case study: </a:t>
            </a:r>
            <a:br>
              <a:rPr lang="en-US" altLang="zh-CN" dirty="0"/>
            </a:br>
            <a:r>
              <a:rPr lang="en-US" altLang="zh-CN" b="1" dirty="0">
                <a:solidFill>
                  <a:srgbClr val="FF0000"/>
                </a:solidFill>
              </a:rPr>
              <a:t>Accelerating</a:t>
            </a:r>
            <a:r>
              <a:rPr lang="en-US" altLang="zh-CN" dirty="0"/>
              <a:t> webpage load time</a:t>
            </a:r>
            <a:endParaRPr lang="zh-CN" altLang="en-US" dirty="0"/>
          </a:p>
        </p:txBody>
      </p:sp>
      <p:sp>
        <p:nvSpPr>
          <p:cNvPr id="4" name="文本占位符 3">
            <a:extLst>
              <a:ext uri="{FF2B5EF4-FFF2-40B4-BE49-F238E27FC236}">
                <a16:creationId xmlns:a16="http://schemas.microsoft.com/office/drawing/2014/main" id="{FFD83BAE-49BA-4FEB-B7E9-DCDCDF360B4D}"/>
              </a:ext>
            </a:extLst>
          </p:cNvPr>
          <p:cNvSpPr>
            <a:spLocks noGrp="1"/>
          </p:cNvSpPr>
          <p:nvPr>
            <p:ph type="body" sz="quarter" idx="1"/>
          </p:nvPr>
        </p:nvSpPr>
        <p:spPr/>
        <p:txBody>
          <a:bodyPr/>
          <a:lstStyle/>
          <a:p>
            <a:endParaRPr lang="zh-CN" altLang="en-US" dirty="0"/>
          </a:p>
        </p:txBody>
      </p:sp>
    </p:spTree>
    <p:extLst>
      <p:ext uri="{BB962C8B-B14F-4D97-AF65-F5344CB8AC3E}">
        <p14:creationId xmlns:p14="http://schemas.microsoft.com/office/powerpoint/2010/main" val="196169601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6" name="Tweaking transport for speed"/>
          <p:cNvSpPr>
            <a:spLocks noGrp="1"/>
          </p:cNvSpPr>
          <p:nvPr>
            <p:ph type="body" idx="13"/>
          </p:nvPr>
        </p:nvSpPr>
        <p:spPr>
          <a:xfrm>
            <a:off x="4738255" y="5389562"/>
            <a:ext cx="14741236" cy="2975814"/>
          </a:xfrm>
          <a:prstGeom prst="rect">
            <a:avLst/>
          </a:prstGeom>
        </p:spPr>
        <p:txBody>
          <a:bodyPr/>
          <a:lstStyle>
            <a:lvl1pPr>
              <a:defRPr sz="9200" b="1">
                <a:solidFill>
                  <a:schemeClr val="accent4">
                    <a:hueOff val="384618"/>
                    <a:satOff val="3869"/>
                    <a:lumOff val="5802"/>
                  </a:schemeClr>
                </a:solidFill>
              </a:defRPr>
            </a:lvl1pPr>
          </a:lstStyle>
          <a:p>
            <a:r>
              <a:rPr lang="en-US" dirty="0"/>
              <a:t>Case #1: </a:t>
            </a:r>
          </a:p>
          <a:p>
            <a:r>
              <a:rPr lang="en-US" dirty="0"/>
              <a:t>QUIC</a:t>
            </a:r>
            <a:endParaRPr dirty="0"/>
          </a:p>
        </p:txBody>
      </p:sp>
      <p:sp>
        <p:nvSpPr>
          <p:cNvPr id="3" name="“A QUIC update on Google’s experimental transport”,  Alyssa Wilk, Ryan Hamilton, and Ian Swett. http://blog.chromium.org/,  April 2015">
            <a:extLst>
              <a:ext uri="{FF2B5EF4-FFF2-40B4-BE49-F238E27FC236}">
                <a16:creationId xmlns:a16="http://schemas.microsoft.com/office/drawing/2014/main" id="{F2C4712E-F87B-054B-B826-5DF004A9FAB7}"/>
              </a:ext>
            </a:extLst>
          </p:cNvPr>
          <p:cNvSpPr txBox="1"/>
          <p:nvPr/>
        </p:nvSpPr>
        <p:spPr>
          <a:xfrm>
            <a:off x="-1" y="12784887"/>
            <a:ext cx="1947949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defRPr sz="3600">
                <a:solidFill>
                  <a:srgbClr val="5E646C"/>
                </a:solidFill>
                <a:latin typeface="Gill Sans"/>
                <a:ea typeface="Gill Sans"/>
                <a:cs typeface="Gill Sans"/>
                <a:sym typeface="Gill Sans"/>
              </a:defRPr>
            </a:pPr>
            <a:r>
              <a:rPr lang="en-US" dirty="0">
                <a:solidFill>
                  <a:schemeClr val="bg1"/>
                </a:solidFill>
              </a:rPr>
              <a:t>Materials from </a:t>
            </a:r>
            <a:r>
              <a:rPr dirty="0">
                <a:solidFill>
                  <a:schemeClr val="bg1"/>
                </a:solidFill>
              </a:rPr>
              <a:t>“</a:t>
            </a:r>
            <a:r>
              <a:rPr lang="en" dirty="0">
                <a:solidFill>
                  <a:schemeClr val="bg1"/>
                </a:solidFill>
              </a:rPr>
              <a:t>QUIC Tutorial - IETF Meeting Talk</a:t>
            </a:r>
            <a:r>
              <a:rPr dirty="0">
                <a:solidFill>
                  <a:schemeClr val="bg1"/>
                </a:solidFill>
              </a:rPr>
              <a:t>”</a:t>
            </a:r>
            <a:r>
              <a:rPr lang="en-US" altLang="zh-CN" dirty="0">
                <a:solidFill>
                  <a:schemeClr val="bg1"/>
                </a:solidFill>
              </a:rPr>
              <a:t> &amp; “QUIC - SIGCOMM’17 Talk”</a:t>
            </a:r>
            <a:endParaRPr dirty="0">
              <a:solidFill>
                <a:schemeClr val="bg1"/>
              </a:solidFill>
            </a:endParaRPr>
          </a:p>
        </p:txBody>
      </p:sp>
    </p:spTree>
    <p:extLst>
      <p:ext uri="{BB962C8B-B14F-4D97-AF65-F5344CB8AC3E}">
        <p14:creationId xmlns:p14="http://schemas.microsoft.com/office/powerpoint/2010/main" val="2271540211"/>
      </p:ext>
    </p:extLst>
  </p:cSld>
  <p:clrMapOvr>
    <a:masterClrMapping/>
  </p:clrMapOvr>
  <mc:AlternateContent xmlns:mc="http://schemas.openxmlformats.org/markup-compatibility/2006" xmlns:p14="http://schemas.microsoft.com/office/powerpoint/2010/main">
    <mc:Choice Requires="p14">
      <p:transition>
        <p:fade thruBlk="1"/>
      </p:transition>
    </mc:Choice>
    <mc:Fallback xmlns="">
      <p:transition spd="fast">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Google’s QUIC"/>
          <p:cNvSpPr txBox="1">
            <a:spLocks noGrp="1"/>
          </p:cNvSpPr>
          <p:nvPr>
            <p:ph type="title"/>
          </p:nvPr>
        </p:nvSpPr>
        <p:spPr>
          <a:prstGeom prst="rect">
            <a:avLst/>
          </a:prstGeom>
        </p:spPr>
        <p:txBody>
          <a:bodyPr/>
          <a:lstStyle/>
          <a:p>
            <a:r>
              <a:t>Google’s QUIC</a:t>
            </a:r>
          </a:p>
        </p:txBody>
      </p:sp>
      <p:sp>
        <p:nvSpPr>
          <p:cNvPr id="438" name="“A QUIC update on Google’s experimental transport”,  Alyssa Wilk, Ryan Hamilton, and Ian Swett. http://blog.chromium.org/,  April 2015"/>
          <p:cNvSpPr txBox="1"/>
          <p:nvPr/>
        </p:nvSpPr>
        <p:spPr>
          <a:xfrm>
            <a:off x="4791260" y="2144484"/>
            <a:ext cx="15477940"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defRPr sz="3600">
                <a:solidFill>
                  <a:srgbClr val="5E646C"/>
                </a:solidFill>
                <a:latin typeface="Gill Sans"/>
                <a:ea typeface="Gill Sans"/>
                <a:cs typeface="Gill Sans"/>
                <a:sym typeface="Gill Sans"/>
              </a:defRPr>
            </a:pPr>
            <a:r>
              <a:rPr dirty="0"/>
              <a:t>“</a:t>
            </a:r>
            <a:r>
              <a:rPr lang="en" dirty="0"/>
              <a:t>QUIC, a multiplexed stream transport over UDP</a:t>
            </a:r>
            <a:r>
              <a:rPr dirty="0"/>
              <a:t>”, </a:t>
            </a:r>
            <a:r>
              <a:rPr lang="en" dirty="0">
                <a:hlinkClick r:id="rId3"/>
              </a:rPr>
              <a:t>https://</a:t>
            </a:r>
            <a:r>
              <a:rPr lang="en" dirty="0" err="1">
                <a:hlinkClick r:id="rId3"/>
              </a:rPr>
              <a:t>www.chromium.org</a:t>
            </a:r>
            <a:r>
              <a:rPr lang="en" dirty="0">
                <a:hlinkClick r:id="rId3"/>
              </a:rPr>
              <a:t>/</a:t>
            </a:r>
            <a:r>
              <a:rPr lang="en" dirty="0" err="1">
                <a:hlinkClick r:id="rId3"/>
              </a:rPr>
              <a:t>quic</a:t>
            </a:r>
            <a:endParaRPr dirty="0"/>
          </a:p>
        </p:txBody>
      </p:sp>
      <p:pic>
        <p:nvPicPr>
          <p:cNvPr id="3" name="图片 2">
            <a:extLst>
              <a:ext uri="{FF2B5EF4-FFF2-40B4-BE49-F238E27FC236}">
                <a16:creationId xmlns:a16="http://schemas.microsoft.com/office/drawing/2014/main" id="{AD7B5FFD-EC88-BA42-A46C-7F930B20C25E}"/>
              </a:ext>
            </a:extLst>
          </p:cNvPr>
          <p:cNvPicPr>
            <a:picLocks noChangeAspect="1"/>
          </p:cNvPicPr>
          <p:nvPr/>
        </p:nvPicPr>
        <p:blipFill>
          <a:blip r:embed="rId4"/>
          <a:stretch>
            <a:fillRect/>
          </a:stretch>
        </p:blipFill>
        <p:spPr>
          <a:xfrm>
            <a:off x="4791260" y="3750309"/>
            <a:ext cx="15825470" cy="9347823"/>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4CB07-98F4-ED4E-967F-5132F20BB2EE}"/>
              </a:ext>
            </a:extLst>
          </p:cNvPr>
          <p:cNvSpPr>
            <a:spLocks noGrp="1"/>
          </p:cNvSpPr>
          <p:nvPr>
            <p:ph type="title"/>
          </p:nvPr>
        </p:nvSpPr>
        <p:spPr/>
        <p:txBody>
          <a:bodyPr/>
          <a:lstStyle/>
          <a:p>
            <a:r>
              <a:rPr kumimoji="1" lang="en-US" altLang="zh-CN" dirty="0"/>
              <a:t>Evolution of Web Protocols</a:t>
            </a:r>
            <a:endParaRPr kumimoji="1" lang="zh-CN" altLang="en-US" dirty="0"/>
          </a:p>
        </p:txBody>
      </p:sp>
      <p:cxnSp>
        <p:nvCxnSpPr>
          <p:cNvPr id="4" name="直线连接符 3">
            <a:extLst>
              <a:ext uri="{FF2B5EF4-FFF2-40B4-BE49-F238E27FC236}">
                <a16:creationId xmlns:a16="http://schemas.microsoft.com/office/drawing/2014/main" id="{733DB59C-F4CA-F34C-9835-2C6D74CC9CB7}"/>
              </a:ext>
            </a:extLst>
          </p:cNvPr>
          <p:cNvCxnSpPr>
            <a:cxnSpLocks/>
          </p:cNvCxnSpPr>
          <p:nvPr/>
        </p:nvCxnSpPr>
        <p:spPr>
          <a:xfrm flipV="1">
            <a:off x="-228600" y="7481359"/>
            <a:ext cx="23071281" cy="35475"/>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8" name="文本框 7">
            <a:extLst>
              <a:ext uri="{FF2B5EF4-FFF2-40B4-BE49-F238E27FC236}">
                <a16:creationId xmlns:a16="http://schemas.microsoft.com/office/drawing/2014/main" id="{07DF0F33-A380-2743-B904-76594793479F}"/>
              </a:ext>
            </a:extLst>
          </p:cNvPr>
          <p:cNvSpPr txBox="1"/>
          <p:nvPr/>
        </p:nvSpPr>
        <p:spPr>
          <a:xfrm>
            <a:off x="10965002" y="9315797"/>
            <a:ext cx="27986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b="1" dirty="0">
                <a:latin typeface="Arial" panose="020B0604020202020204" pitchFamily="34" charset="0"/>
                <a:cs typeface="Arial" panose="020B0604020202020204" pitchFamily="34" charset="0"/>
              </a:rPr>
              <a:t>SPDY</a:t>
            </a:r>
            <a:endParaRPr kumimoji="0" lang="zh-CN" altLang="en-US" sz="5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cxnSp>
        <p:nvCxnSpPr>
          <p:cNvPr id="10" name="直线连接符 9">
            <a:extLst>
              <a:ext uri="{FF2B5EF4-FFF2-40B4-BE49-F238E27FC236}">
                <a16:creationId xmlns:a16="http://schemas.microsoft.com/office/drawing/2014/main" id="{56F1B98A-C85C-9C46-86BE-CC74AF85B74B}"/>
              </a:ext>
            </a:extLst>
          </p:cNvPr>
          <p:cNvCxnSpPr/>
          <p:nvPr/>
        </p:nvCxnSpPr>
        <p:spPr>
          <a:xfrm>
            <a:off x="12267331" y="7500505"/>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11" name="文本框 10">
            <a:extLst>
              <a:ext uri="{FF2B5EF4-FFF2-40B4-BE49-F238E27FC236}">
                <a16:creationId xmlns:a16="http://schemas.microsoft.com/office/drawing/2014/main" id="{4DCD513A-405E-9F4F-84DA-FC26C892FF58}"/>
              </a:ext>
            </a:extLst>
          </p:cNvPr>
          <p:cNvSpPr txBox="1"/>
          <p:nvPr/>
        </p:nvSpPr>
        <p:spPr>
          <a:xfrm>
            <a:off x="10965003" y="8461761"/>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4400" dirty="0">
                <a:latin typeface="Arial" panose="020B0604020202020204" pitchFamily="34" charset="0"/>
                <a:cs typeface="Arial" panose="020B0604020202020204" pitchFamily="34" charset="0"/>
              </a:rPr>
              <a:t>2006</a:t>
            </a:r>
            <a:endParaRPr kumimoji="0" lang="zh-CN" altLang="en-US"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cxnSp>
        <p:nvCxnSpPr>
          <p:cNvPr id="6" name="直线连接符 5">
            <a:extLst>
              <a:ext uri="{FF2B5EF4-FFF2-40B4-BE49-F238E27FC236}">
                <a16:creationId xmlns:a16="http://schemas.microsoft.com/office/drawing/2014/main" id="{CB6A53C4-27E7-6B49-9DF1-E270D7262C3B}"/>
              </a:ext>
            </a:extLst>
          </p:cNvPr>
          <p:cNvCxnSpPr/>
          <p:nvPr/>
        </p:nvCxnSpPr>
        <p:spPr>
          <a:xfrm>
            <a:off x="4523508" y="6558395"/>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7" name="文本框 6">
            <a:extLst>
              <a:ext uri="{FF2B5EF4-FFF2-40B4-BE49-F238E27FC236}">
                <a16:creationId xmlns:a16="http://schemas.microsoft.com/office/drawing/2014/main" id="{64273A65-2643-ED40-9585-7DDD8CA8EBDD}"/>
              </a:ext>
            </a:extLst>
          </p:cNvPr>
          <p:cNvSpPr txBox="1"/>
          <p:nvPr/>
        </p:nvSpPr>
        <p:spPr>
          <a:xfrm>
            <a:off x="3082635" y="4789959"/>
            <a:ext cx="315883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b="1">
                <a:latin typeface="Arial" panose="020B0604020202020204" pitchFamily="34" charset="0"/>
                <a:cs typeface="Arial" panose="020B0604020202020204" pitchFamily="34" charset="0"/>
              </a:defRPr>
            </a:lvl1pPr>
          </a:lstStyle>
          <a:p>
            <a:r>
              <a:rPr lang="en-US" altLang="zh-CN" dirty="0"/>
              <a:t>HTTP/1.1</a:t>
            </a:r>
            <a:endParaRPr lang="zh-CN" altLang="en-US" dirty="0"/>
          </a:p>
        </p:txBody>
      </p:sp>
      <p:sp>
        <p:nvSpPr>
          <p:cNvPr id="13" name="文本框 12">
            <a:extLst>
              <a:ext uri="{FF2B5EF4-FFF2-40B4-BE49-F238E27FC236}">
                <a16:creationId xmlns:a16="http://schemas.microsoft.com/office/drawing/2014/main" id="{7F33971F-04A6-A643-AA21-2A04E6C460E5}"/>
              </a:ext>
            </a:extLst>
          </p:cNvPr>
          <p:cNvSpPr txBox="1"/>
          <p:nvPr/>
        </p:nvSpPr>
        <p:spPr>
          <a:xfrm>
            <a:off x="3124198" y="5703671"/>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rPr>
              <a:t>199</a:t>
            </a:r>
            <a:r>
              <a:rPr lang="en-US" altLang="zh-CN" sz="4400" dirty="0">
                <a:latin typeface="Arial" panose="020B0604020202020204" pitchFamily="34" charset="0"/>
                <a:cs typeface="Arial" panose="020B0604020202020204" pitchFamily="34" charset="0"/>
              </a:rPr>
              <a:t>7</a:t>
            </a:r>
            <a:endParaRPr kumimoji="0" lang="zh-CN" altLang="en-US"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cxnSp>
        <p:nvCxnSpPr>
          <p:cNvPr id="14" name="直线连接符 13">
            <a:extLst>
              <a:ext uri="{FF2B5EF4-FFF2-40B4-BE49-F238E27FC236}">
                <a16:creationId xmlns:a16="http://schemas.microsoft.com/office/drawing/2014/main" id="{357C6C40-BF0D-EB48-BC75-FEF5E39A5D90}"/>
              </a:ext>
            </a:extLst>
          </p:cNvPr>
          <p:cNvCxnSpPr/>
          <p:nvPr/>
        </p:nvCxnSpPr>
        <p:spPr>
          <a:xfrm>
            <a:off x="18035153" y="6558395"/>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15" name="文本框 14">
            <a:extLst>
              <a:ext uri="{FF2B5EF4-FFF2-40B4-BE49-F238E27FC236}">
                <a16:creationId xmlns:a16="http://schemas.microsoft.com/office/drawing/2014/main" id="{D27BA5D5-8DEE-4140-A644-6C239A4B3B2A}"/>
              </a:ext>
            </a:extLst>
          </p:cNvPr>
          <p:cNvSpPr txBox="1"/>
          <p:nvPr/>
        </p:nvSpPr>
        <p:spPr>
          <a:xfrm>
            <a:off x="16594280" y="4789959"/>
            <a:ext cx="315883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b="1">
                <a:latin typeface="Arial" panose="020B0604020202020204" pitchFamily="34" charset="0"/>
                <a:cs typeface="Arial" panose="020B0604020202020204" pitchFamily="34" charset="0"/>
              </a:defRPr>
            </a:lvl1pPr>
          </a:lstStyle>
          <a:p>
            <a:r>
              <a:rPr lang="en-US" altLang="zh-CN" dirty="0"/>
              <a:t>HTTP/2.0</a:t>
            </a:r>
            <a:endParaRPr lang="zh-CN" altLang="en-US" dirty="0"/>
          </a:p>
        </p:txBody>
      </p:sp>
      <p:sp>
        <p:nvSpPr>
          <p:cNvPr id="16" name="文本框 15">
            <a:extLst>
              <a:ext uri="{FF2B5EF4-FFF2-40B4-BE49-F238E27FC236}">
                <a16:creationId xmlns:a16="http://schemas.microsoft.com/office/drawing/2014/main" id="{4428301F-0599-4044-87F3-8CCAB4AE5C8B}"/>
              </a:ext>
            </a:extLst>
          </p:cNvPr>
          <p:cNvSpPr txBox="1"/>
          <p:nvPr/>
        </p:nvSpPr>
        <p:spPr>
          <a:xfrm>
            <a:off x="16635843" y="5703671"/>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4400" dirty="0">
                <a:latin typeface="Arial" panose="020B0604020202020204" pitchFamily="34" charset="0"/>
                <a:cs typeface="Arial" panose="020B0604020202020204" pitchFamily="34" charset="0"/>
              </a:rPr>
              <a:t>2015</a:t>
            </a:r>
            <a:endParaRPr kumimoji="0" lang="zh-CN" altLang="en-US"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
        <p:nvSpPr>
          <p:cNvPr id="17" name="文本框 16">
            <a:extLst>
              <a:ext uri="{FF2B5EF4-FFF2-40B4-BE49-F238E27FC236}">
                <a16:creationId xmlns:a16="http://schemas.microsoft.com/office/drawing/2014/main" id="{45648DDF-C72C-004A-B26C-08B33774DC68}"/>
              </a:ext>
            </a:extLst>
          </p:cNvPr>
          <p:cNvSpPr txBox="1"/>
          <p:nvPr/>
        </p:nvSpPr>
        <p:spPr>
          <a:xfrm>
            <a:off x="15666022" y="9315797"/>
            <a:ext cx="27986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b="1" dirty="0">
                <a:solidFill>
                  <a:srgbClr val="FF0000"/>
                </a:solidFill>
                <a:latin typeface="Arial" panose="020B0604020202020204" pitchFamily="34" charset="0"/>
                <a:cs typeface="Arial" panose="020B0604020202020204" pitchFamily="34" charset="0"/>
              </a:rPr>
              <a:t>QUIC</a:t>
            </a:r>
            <a:endParaRPr kumimoji="0" lang="zh-CN" altLang="en-US" sz="50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Light"/>
            </a:endParaRPr>
          </a:p>
        </p:txBody>
      </p:sp>
      <p:cxnSp>
        <p:nvCxnSpPr>
          <p:cNvPr id="18" name="直线连接符 17">
            <a:extLst>
              <a:ext uri="{FF2B5EF4-FFF2-40B4-BE49-F238E27FC236}">
                <a16:creationId xmlns:a16="http://schemas.microsoft.com/office/drawing/2014/main" id="{5A3C52D1-8D02-F144-B550-82C75EA1D9EF}"/>
              </a:ext>
            </a:extLst>
          </p:cNvPr>
          <p:cNvCxnSpPr/>
          <p:nvPr/>
        </p:nvCxnSpPr>
        <p:spPr>
          <a:xfrm>
            <a:off x="16968351" y="7500505"/>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19" name="文本框 18">
            <a:extLst>
              <a:ext uri="{FF2B5EF4-FFF2-40B4-BE49-F238E27FC236}">
                <a16:creationId xmlns:a16="http://schemas.microsoft.com/office/drawing/2014/main" id="{CD68AF6B-21F8-4F41-800E-4E98FEDF00D2}"/>
              </a:ext>
            </a:extLst>
          </p:cNvPr>
          <p:cNvSpPr txBox="1"/>
          <p:nvPr/>
        </p:nvSpPr>
        <p:spPr>
          <a:xfrm>
            <a:off x="15666023" y="8461761"/>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4400" dirty="0">
                <a:solidFill>
                  <a:schemeClr val="tx1"/>
                </a:solidFill>
                <a:latin typeface="Arial" panose="020B0604020202020204" pitchFamily="34" charset="0"/>
                <a:cs typeface="Arial" panose="020B0604020202020204" pitchFamily="34" charset="0"/>
              </a:rPr>
              <a:t>2014</a:t>
            </a:r>
            <a:endParaRPr kumimoji="0" lang="zh-CN" altLang="en-US" sz="440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Helvetica Light"/>
            </a:endParaRPr>
          </a:p>
        </p:txBody>
      </p:sp>
      <p:sp>
        <p:nvSpPr>
          <p:cNvPr id="23" name="文本框 22">
            <a:extLst>
              <a:ext uri="{FF2B5EF4-FFF2-40B4-BE49-F238E27FC236}">
                <a16:creationId xmlns:a16="http://schemas.microsoft.com/office/drawing/2014/main" id="{A80FB519-6AE2-8043-B603-306F159DACC7}"/>
              </a:ext>
            </a:extLst>
          </p:cNvPr>
          <p:cNvSpPr txBox="1"/>
          <p:nvPr/>
        </p:nvSpPr>
        <p:spPr>
          <a:xfrm>
            <a:off x="18502742" y="9315797"/>
            <a:ext cx="5881258"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b="1" dirty="0">
                <a:solidFill>
                  <a:srgbClr val="FF0000"/>
                </a:solidFill>
                <a:latin typeface="Arial" panose="020B0604020202020204" pitchFamily="34" charset="0"/>
                <a:cs typeface="Arial" panose="020B0604020202020204" pitchFamily="34" charset="0"/>
              </a:rPr>
              <a:t>QUIC</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Light"/>
              </a:rPr>
              <a:t>IETF WG Formed</a:t>
            </a:r>
            <a:endParaRPr kumimoji="0" lang="zh-CN" altLang="en-US" sz="50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Light"/>
            </a:endParaRPr>
          </a:p>
        </p:txBody>
      </p:sp>
      <p:cxnSp>
        <p:nvCxnSpPr>
          <p:cNvPr id="24" name="直线连接符 23">
            <a:extLst>
              <a:ext uri="{FF2B5EF4-FFF2-40B4-BE49-F238E27FC236}">
                <a16:creationId xmlns:a16="http://schemas.microsoft.com/office/drawing/2014/main" id="{1C2C8391-7537-4C4D-AC4E-C4EA996A4600}"/>
              </a:ext>
            </a:extLst>
          </p:cNvPr>
          <p:cNvCxnSpPr>
            <a:cxnSpLocks/>
          </p:cNvCxnSpPr>
          <p:nvPr/>
        </p:nvCxnSpPr>
        <p:spPr>
          <a:xfrm>
            <a:off x="19039605" y="7481359"/>
            <a:ext cx="1496291" cy="961256"/>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25" name="文本框 24">
            <a:extLst>
              <a:ext uri="{FF2B5EF4-FFF2-40B4-BE49-F238E27FC236}">
                <a16:creationId xmlns:a16="http://schemas.microsoft.com/office/drawing/2014/main" id="{F918B260-EB84-9A48-9777-DAC4EE35B36E}"/>
              </a:ext>
            </a:extLst>
          </p:cNvPr>
          <p:cNvSpPr txBox="1"/>
          <p:nvPr/>
        </p:nvSpPr>
        <p:spPr>
          <a:xfrm>
            <a:off x="20044062" y="8494419"/>
            <a:ext cx="2604655"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4400" dirty="0">
                <a:solidFill>
                  <a:schemeClr val="tx1"/>
                </a:solidFill>
                <a:latin typeface="Arial" panose="020B0604020202020204" pitchFamily="34" charset="0"/>
                <a:cs typeface="Arial" panose="020B0604020202020204" pitchFamily="34" charset="0"/>
              </a:rPr>
              <a:t>2016</a:t>
            </a:r>
            <a:endParaRPr kumimoji="0" lang="zh-CN" altLang="en-US" sz="440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Helvetica Light"/>
            </a:endParaRPr>
          </a:p>
        </p:txBody>
      </p:sp>
      <p:sp>
        <p:nvSpPr>
          <p:cNvPr id="30" name="文本框 29">
            <a:extLst>
              <a:ext uri="{FF2B5EF4-FFF2-40B4-BE49-F238E27FC236}">
                <a16:creationId xmlns:a16="http://schemas.microsoft.com/office/drawing/2014/main" id="{7D7E47F7-781B-FB4E-884F-373941BAE37C}"/>
              </a:ext>
            </a:extLst>
          </p:cNvPr>
          <p:cNvSpPr txBox="1"/>
          <p:nvPr/>
        </p:nvSpPr>
        <p:spPr>
          <a:xfrm>
            <a:off x="2086839" y="9319362"/>
            <a:ext cx="3086096"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b="1" dirty="0">
                <a:latin typeface="Arial" panose="020B0604020202020204" pitchFamily="34" charset="0"/>
                <a:cs typeface="Arial" panose="020B0604020202020204" pitchFamily="34" charset="0"/>
              </a:rPr>
              <a:t>HTTP/1.0</a:t>
            </a:r>
            <a:endParaRPr kumimoji="0" lang="zh-CN" altLang="en-US" sz="5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cxnSp>
        <p:nvCxnSpPr>
          <p:cNvPr id="31" name="直线连接符 30">
            <a:extLst>
              <a:ext uri="{FF2B5EF4-FFF2-40B4-BE49-F238E27FC236}">
                <a16:creationId xmlns:a16="http://schemas.microsoft.com/office/drawing/2014/main" id="{B839A54B-AB8D-D14C-B26F-9008D8DFD092}"/>
              </a:ext>
            </a:extLst>
          </p:cNvPr>
          <p:cNvCxnSpPr/>
          <p:nvPr/>
        </p:nvCxnSpPr>
        <p:spPr>
          <a:xfrm>
            <a:off x="3532906" y="7533163"/>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32" name="文本框 31">
            <a:extLst>
              <a:ext uri="{FF2B5EF4-FFF2-40B4-BE49-F238E27FC236}">
                <a16:creationId xmlns:a16="http://schemas.microsoft.com/office/drawing/2014/main" id="{B34467E1-E618-D948-8332-8B758D39B65B}"/>
              </a:ext>
            </a:extLst>
          </p:cNvPr>
          <p:cNvSpPr txBox="1"/>
          <p:nvPr/>
        </p:nvSpPr>
        <p:spPr>
          <a:xfrm>
            <a:off x="2230578" y="8494419"/>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4400" dirty="0">
                <a:latin typeface="Arial" panose="020B0604020202020204" pitchFamily="34" charset="0"/>
                <a:cs typeface="Arial" panose="020B0604020202020204" pitchFamily="34" charset="0"/>
              </a:rPr>
              <a:t>1996</a:t>
            </a:r>
            <a:endParaRPr kumimoji="0" lang="zh-CN" altLang="en-US"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cxnSp>
        <p:nvCxnSpPr>
          <p:cNvPr id="33" name="直线连接符 32">
            <a:extLst>
              <a:ext uri="{FF2B5EF4-FFF2-40B4-BE49-F238E27FC236}">
                <a16:creationId xmlns:a16="http://schemas.microsoft.com/office/drawing/2014/main" id="{0EDDD5A8-AC4F-CE43-A743-5E8322C81EF0}"/>
              </a:ext>
            </a:extLst>
          </p:cNvPr>
          <p:cNvCxnSpPr/>
          <p:nvPr/>
        </p:nvCxnSpPr>
        <p:spPr>
          <a:xfrm>
            <a:off x="1291932" y="6567275"/>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34" name="文本框 33">
            <a:extLst>
              <a:ext uri="{FF2B5EF4-FFF2-40B4-BE49-F238E27FC236}">
                <a16:creationId xmlns:a16="http://schemas.microsoft.com/office/drawing/2014/main" id="{C1810AE8-007C-6C4D-BA63-E37061BE46F2}"/>
              </a:ext>
            </a:extLst>
          </p:cNvPr>
          <p:cNvSpPr txBox="1"/>
          <p:nvPr/>
        </p:nvSpPr>
        <p:spPr>
          <a:xfrm>
            <a:off x="-148941" y="4798839"/>
            <a:ext cx="315883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b="1">
                <a:latin typeface="Arial" panose="020B0604020202020204" pitchFamily="34" charset="0"/>
                <a:cs typeface="Arial" panose="020B0604020202020204" pitchFamily="34" charset="0"/>
              </a:defRPr>
            </a:lvl1pPr>
          </a:lstStyle>
          <a:p>
            <a:r>
              <a:rPr lang="en-US" altLang="zh-CN" dirty="0"/>
              <a:t>HTTP/0.9</a:t>
            </a:r>
            <a:endParaRPr lang="zh-CN" altLang="en-US" dirty="0"/>
          </a:p>
        </p:txBody>
      </p:sp>
      <p:sp>
        <p:nvSpPr>
          <p:cNvPr id="35" name="文本框 34">
            <a:extLst>
              <a:ext uri="{FF2B5EF4-FFF2-40B4-BE49-F238E27FC236}">
                <a16:creationId xmlns:a16="http://schemas.microsoft.com/office/drawing/2014/main" id="{F918D8E0-7838-A943-8FA9-4F97F44C4E44}"/>
              </a:ext>
            </a:extLst>
          </p:cNvPr>
          <p:cNvSpPr txBox="1"/>
          <p:nvPr/>
        </p:nvSpPr>
        <p:spPr>
          <a:xfrm>
            <a:off x="-107378" y="5712551"/>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rPr>
              <a:t>1991</a:t>
            </a:r>
            <a:endParaRPr kumimoji="0" lang="zh-CN" altLang="en-US"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5259490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500"/>
                                        <p:tgtEl>
                                          <p:spTgt spid="3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up)">
                                      <p:cBhvr>
                                        <p:cTn id="20" dur="500"/>
                                        <p:tgtEl>
                                          <p:spTgt spid="31"/>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up)">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par>
                          <p:cTn id="34" fill="hold">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par>
                          <p:cTn id="47" fill="hold">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childTnLst>
                          </p:cTn>
                        </p:par>
                        <p:par>
                          <p:cTn id="51" fill="hold">
                            <p:stCondLst>
                              <p:cond delay="1000"/>
                            </p:stCondLst>
                            <p:childTnLst>
                              <p:par>
                                <p:cTn id="52" presetID="22" presetClass="entr" presetSubtype="1"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up)">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down)">
                                      <p:cBhvr>
                                        <p:cTn id="59" dur="500"/>
                                        <p:tgtEl>
                                          <p:spTgt spid="14"/>
                                        </p:tgtEl>
                                      </p:cBhvr>
                                    </p:animEffect>
                                  </p:childTnLst>
                                </p:cTn>
                              </p:par>
                            </p:childTnLst>
                          </p:cTn>
                        </p:par>
                        <p:par>
                          <p:cTn id="60" fill="hold">
                            <p:stCondLst>
                              <p:cond delay="500"/>
                            </p:stCondLst>
                            <p:childTnLst>
                              <p:par>
                                <p:cTn id="61" presetID="22" presetClass="entr" presetSubtype="4"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down)">
                                      <p:cBhvr>
                                        <p:cTn id="63" dur="500"/>
                                        <p:tgtEl>
                                          <p:spTgt spid="16"/>
                                        </p:tgtEl>
                                      </p:cBhvr>
                                    </p:animEffect>
                                  </p:childTnLst>
                                </p:cTn>
                              </p:par>
                            </p:childTnLst>
                          </p:cTn>
                        </p:par>
                        <p:par>
                          <p:cTn id="64" fill="hold">
                            <p:stCondLst>
                              <p:cond delay="1000"/>
                            </p:stCondLst>
                            <p:childTnLst>
                              <p:par>
                                <p:cTn id="65" presetID="22" presetClass="entr" presetSubtype="4"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down)">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up)">
                                      <p:cBhvr>
                                        <p:cTn id="72" dur="500"/>
                                        <p:tgtEl>
                                          <p:spTgt spid="18"/>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up)">
                                      <p:cBhvr>
                                        <p:cTn id="76" dur="500"/>
                                        <p:tgtEl>
                                          <p:spTgt spid="19"/>
                                        </p:tgtEl>
                                      </p:cBhvr>
                                    </p:animEffect>
                                  </p:childTnLst>
                                </p:cTn>
                              </p:par>
                            </p:childTnLst>
                          </p:cTn>
                        </p:par>
                        <p:par>
                          <p:cTn id="77" fill="hold">
                            <p:stCondLst>
                              <p:cond delay="1000"/>
                            </p:stCondLst>
                            <p:childTnLst>
                              <p:par>
                                <p:cTn id="78" presetID="22" presetClass="entr" presetSubtype="1" fill="hold" grpId="0" nodeType="after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wipe(up)">
                                      <p:cBhvr>
                                        <p:cTn id="80" dur="500"/>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up)">
                                      <p:cBhvr>
                                        <p:cTn id="85" dur="500"/>
                                        <p:tgtEl>
                                          <p:spTgt spid="24"/>
                                        </p:tgtEl>
                                      </p:cBhvr>
                                    </p:animEffect>
                                  </p:childTnLst>
                                </p:cTn>
                              </p:par>
                            </p:childTnLst>
                          </p:cTn>
                        </p:par>
                        <p:par>
                          <p:cTn id="86" fill="hold">
                            <p:stCondLst>
                              <p:cond delay="500"/>
                            </p:stCondLst>
                            <p:childTnLst>
                              <p:par>
                                <p:cTn id="87" presetID="22" presetClass="entr" presetSubtype="1" fill="hold" grpId="0" nodeType="after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up)">
                                      <p:cBhvr>
                                        <p:cTn id="89" dur="500"/>
                                        <p:tgtEl>
                                          <p:spTgt spid="25"/>
                                        </p:tgtEl>
                                      </p:cBhvr>
                                    </p:animEffect>
                                  </p:childTnLst>
                                </p:cTn>
                              </p:par>
                            </p:childTnLst>
                          </p:cTn>
                        </p:par>
                        <p:par>
                          <p:cTn id="90" fill="hold">
                            <p:stCondLst>
                              <p:cond delay="1000"/>
                            </p:stCondLst>
                            <p:childTnLst>
                              <p:par>
                                <p:cTn id="91" presetID="22" presetClass="entr" presetSubtype="1" fill="hold" grpId="0" nodeType="after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wipe(up)">
                                      <p:cBhvr>
                                        <p:cTn id="9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7" grpId="0"/>
      <p:bldP spid="13" grpId="0"/>
      <p:bldP spid="15" grpId="0"/>
      <p:bldP spid="16" grpId="0"/>
      <p:bldP spid="17" grpId="0"/>
      <p:bldP spid="19" grpId="0"/>
      <p:bldP spid="23" grpId="0"/>
      <p:bldP spid="25" grpId="0"/>
      <p:bldP spid="30" grpId="0"/>
      <p:bldP spid="32"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Screen Shot 2015-08-25 at 9.59.54 AM.png">
            <a:extLst>
              <a:ext uri="{FF2B5EF4-FFF2-40B4-BE49-F238E27FC236}">
                <a16:creationId xmlns:a16="http://schemas.microsoft.com/office/drawing/2014/main" id="{DF89317F-1CEA-0148-A68D-0177BCC4DD1B}"/>
              </a:ext>
            </a:extLst>
          </p:cNvPr>
          <p:cNvGrpSpPr/>
          <p:nvPr/>
        </p:nvGrpSpPr>
        <p:grpSpPr>
          <a:xfrm rot="21360000">
            <a:off x="2398810" y="1543796"/>
            <a:ext cx="19586380" cy="11209895"/>
            <a:chOff x="0" y="0"/>
            <a:chExt cx="19586378" cy="11209894"/>
          </a:xfrm>
        </p:grpSpPr>
        <p:pic>
          <p:nvPicPr>
            <p:cNvPr id="6" name="Screen Shot 2015-08-25 at 9.59.54 AM.png" descr="Screen Shot 2015-08-25 at 9.59.54 AM.png">
              <a:extLst>
                <a:ext uri="{FF2B5EF4-FFF2-40B4-BE49-F238E27FC236}">
                  <a16:creationId xmlns:a16="http://schemas.microsoft.com/office/drawing/2014/main" id="{2A08C67F-BFEC-AF49-9E18-548C1457FF12}"/>
                </a:ext>
              </a:extLst>
            </p:cNvPr>
            <p:cNvPicPr>
              <a:picLocks noChangeAspect="1"/>
            </p:cNvPicPr>
            <p:nvPr/>
          </p:nvPicPr>
          <p:blipFill>
            <a:blip r:embed="rId2">
              <a:extLst/>
            </a:blip>
            <a:stretch>
              <a:fillRect/>
            </a:stretch>
          </p:blipFill>
          <p:spPr>
            <a:xfrm>
              <a:off x="177799" y="114300"/>
              <a:ext cx="19230780" cy="10752695"/>
            </a:xfrm>
            <a:prstGeom prst="rect">
              <a:avLst/>
            </a:prstGeom>
            <a:ln>
              <a:noFill/>
            </a:ln>
            <a:effectLst/>
          </p:spPr>
        </p:pic>
        <p:pic>
          <p:nvPicPr>
            <p:cNvPr id="7" name="Screen Shot 2015-08-25 at 9.59.54 AM.png" descr="Screen Shot 2015-08-25 at 9.59.54 AM.png">
              <a:extLst>
                <a:ext uri="{FF2B5EF4-FFF2-40B4-BE49-F238E27FC236}">
                  <a16:creationId xmlns:a16="http://schemas.microsoft.com/office/drawing/2014/main" id="{E2054442-7FDB-B84C-B971-C89642E3F95B}"/>
                </a:ext>
              </a:extLst>
            </p:cNvPr>
            <p:cNvPicPr>
              <a:picLocks/>
            </p:cNvPicPr>
            <p:nvPr/>
          </p:nvPicPr>
          <p:blipFill>
            <a:blip r:embed="rId3">
              <a:extLst/>
            </a:blip>
            <a:stretch>
              <a:fillRect/>
            </a:stretch>
          </p:blipFill>
          <p:spPr>
            <a:xfrm>
              <a:off x="0" y="0"/>
              <a:ext cx="19586379" cy="11209895"/>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14:dur="899">
        <p:fade thruBlk="1"/>
      </p:transition>
    </mc:Choice>
    <mc:Fallback xmlns="">
      <p:transition spd="slow">
        <p:fade thruBlk="1"/>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47ED73-EAFA-7C43-80EB-F2DD165CEDF9}"/>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8C87C149-A082-5E44-93E2-91D99563574A}"/>
              </a:ext>
            </a:extLst>
          </p:cNvPr>
          <p:cNvPicPr>
            <a:picLocks noChangeAspect="1"/>
          </p:cNvPicPr>
          <p:nvPr/>
        </p:nvPicPr>
        <p:blipFill>
          <a:blip r:embed="rId2"/>
          <a:stretch>
            <a:fillRect/>
          </a:stretch>
        </p:blipFill>
        <p:spPr>
          <a:xfrm>
            <a:off x="0" y="0"/>
            <a:ext cx="24258740" cy="13716000"/>
          </a:xfrm>
          <a:prstGeom prst="rect">
            <a:avLst/>
          </a:prstGeom>
        </p:spPr>
      </p:pic>
    </p:spTree>
    <p:extLst>
      <p:ext uri="{BB962C8B-B14F-4D97-AF65-F5344CB8AC3E}">
        <p14:creationId xmlns:p14="http://schemas.microsoft.com/office/powerpoint/2010/main" val="161869410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7ECCF-954C-264D-A810-E3D3BEDE869E}"/>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63460C85-D8CF-944B-9DF3-0686FE0B99BD}"/>
              </a:ext>
            </a:extLst>
          </p:cNvPr>
          <p:cNvPicPr>
            <a:picLocks noChangeAspect="1"/>
          </p:cNvPicPr>
          <p:nvPr/>
        </p:nvPicPr>
        <p:blipFill>
          <a:blip r:embed="rId2"/>
          <a:stretch>
            <a:fillRect/>
          </a:stretch>
        </p:blipFill>
        <p:spPr>
          <a:xfrm>
            <a:off x="-1" y="33324"/>
            <a:ext cx="24443531" cy="13682676"/>
          </a:xfrm>
          <a:prstGeom prst="rect">
            <a:avLst/>
          </a:prstGeom>
        </p:spPr>
      </p:pic>
    </p:spTree>
    <p:extLst>
      <p:ext uri="{BB962C8B-B14F-4D97-AF65-F5344CB8AC3E}">
        <p14:creationId xmlns:p14="http://schemas.microsoft.com/office/powerpoint/2010/main" val="288116133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D6F8A-386D-F54E-B639-9504752D69A7}"/>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15BFE358-EE21-0147-B286-DC1C890CFC8D}"/>
              </a:ext>
            </a:extLst>
          </p:cNvPr>
          <p:cNvPicPr>
            <a:picLocks noChangeAspect="1"/>
          </p:cNvPicPr>
          <p:nvPr/>
        </p:nvPicPr>
        <p:blipFill>
          <a:blip r:embed="rId2"/>
          <a:stretch>
            <a:fillRect/>
          </a:stretch>
        </p:blipFill>
        <p:spPr>
          <a:xfrm>
            <a:off x="-1" y="0"/>
            <a:ext cx="24471199" cy="13716000"/>
          </a:xfrm>
          <a:prstGeom prst="rect">
            <a:avLst/>
          </a:prstGeom>
        </p:spPr>
      </p:pic>
    </p:spTree>
    <p:extLst>
      <p:ext uri="{BB962C8B-B14F-4D97-AF65-F5344CB8AC3E}">
        <p14:creationId xmlns:p14="http://schemas.microsoft.com/office/powerpoint/2010/main" val="175430514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577C5-C7FE-1F41-9FDF-F8A8BF88D02B}"/>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F2ED25E4-9AAB-B248-8518-F4B85FAC7FBB}"/>
              </a:ext>
            </a:extLst>
          </p:cNvPr>
          <p:cNvPicPr>
            <a:picLocks noChangeAspect="1"/>
          </p:cNvPicPr>
          <p:nvPr/>
        </p:nvPicPr>
        <p:blipFill>
          <a:blip r:embed="rId2"/>
          <a:stretch>
            <a:fillRect/>
          </a:stretch>
        </p:blipFill>
        <p:spPr>
          <a:xfrm>
            <a:off x="0" y="-1"/>
            <a:ext cx="24384000" cy="13667125"/>
          </a:xfrm>
          <a:prstGeom prst="rect">
            <a:avLst/>
          </a:prstGeom>
        </p:spPr>
      </p:pic>
    </p:spTree>
    <p:extLst>
      <p:ext uri="{BB962C8B-B14F-4D97-AF65-F5344CB8AC3E}">
        <p14:creationId xmlns:p14="http://schemas.microsoft.com/office/powerpoint/2010/main" val="331244907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F59A6-D5E4-104B-8422-114495B0D8F2}"/>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5AE5DB37-45D3-C248-9A22-2F8E648F6579}"/>
              </a:ext>
            </a:extLst>
          </p:cNvPr>
          <p:cNvPicPr>
            <a:picLocks noChangeAspect="1"/>
          </p:cNvPicPr>
          <p:nvPr/>
        </p:nvPicPr>
        <p:blipFill>
          <a:blip r:embed="rId2"/>
          <a:stretch>
            <a:fillRect/>
          </a:stretch>
        </p:blipFill>
        <p:spPr>
          <a:xfrm>
            <a:off x="0" y="0"/>
            <a:ext cx="24384000" cy="13684898"/>
          </a:xfrm>
          <a:prstGeom prst="rect">
            <a:avLst/>
          </a:prstGeom>
        </p:spPr>
      </p:pic>
      <p:pic>
        <p:nvPicPr>
          <p:cNvPr id="4" name="图片 3">
            <a:extLst>
              <a:ext uri="{FF2B5EF4-FFF2-40B4-BE49-F238E27FC236}">
                <a16:creationId xmlns:a16="http://schemas.microsoft.com/office/drawing/2014/main" id="{EC8FAD67-ADC9-2B4B-8BE1-0659AB54C2C7}"/>
              </a:ext>
            </a:extLst>
          </p:cNvPr>
          <p:cNvPicPr>
            <a:picLocks noChangeAspect="1"/>
          </p:cNvPicPr>
          <p:nvPr/>
        </p:nvPicPr>
        <p:blipFill>
          <a:blip r:embed="rId3"/>
          <a:stretch>
            <a:fillRect/>
          </a:stretch>
        </p:blipFill>
        <p:spPr>
          <a:xfrm>
            <a:off x="3048000" y="2838614"/>
            <a:ext cx="19110960" cy="9846141"/>
          </a:xfrm>
          <a:prstGeom prst="rect">
            <a:avLst/>
          </a:prstGeom>
        </p:spPr>
      </p:pic>
    </p:spTree>
    <p:extLst>
      <p:ext uri="{BB962C8B-B14F-4D97-AF65-F5344CB8AC3E}">
        <p14:creationId xmlns:p14="http://schemas.microsoft.com/office/powerpoint/2010/main" val="32055394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12B15-124A-E04F-82C3-1196F57E787A}"/>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D3BC265B-3A39-B245-A87B-F7A527FF1A68}"/>
              </a:ext>
            </a:extLst>
          </p:cNvPr>
          <p:cNvPicPr>
            <a:picLocks noChangeAspect="1"/>
          </p:cNvPicPr>
          <p:nvPr/>
        </p:nvPicPr>
        <p:blipFill>
          <a:blip r:embed="rId2"/>
          <a:stretch>
            <a:fillRect/>
          </a:stretch>
        </p:blipFill>
        <p:spPr>
          <a:xfrm>
            <a:off x="-1" y="0"/>
            <a:ext cx="24485203" cy="13716000"/>
          </a:xfrm>
          <a:prstGeom prst="rect">
            <a:avLst/>
          </a:prstGeom>
        </p:spPr>
      </p:pic>
    </p:spTree>
    <p:extLst>
      <p:ext uri="{BB962C8B-B14F-4D97-AF65-F5344CB8AC3E}">
        <p14:creationId xmlns:p14="http://schemas.microsoft.com/office/powerpoint/2010/main" val="219194800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7DACD-10B5-F84E-B27E-381E121B4836}"/>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72509678-8FB3-314E-B54F-D91393AD0DA0}"/>
              </a:ext>
            </a:extLst>
          </p:cNvPr>
          <p:cNvPicPr>
            <a:picLocks noChangeAspect="1"/>
          </p:cNvPicPr>
          <p:nvPr/>
        </p:nvPicPr>
        <p:blipFill>
          <a:blip r:embed="rId2"/>
          <a:stretch>
            <a:fillRect/>
          </a:stretch>
        </p:blipFill>
        <p:spPr>
          <a:xfrm>
            <a:off x="0" y="0"/>
            <a:ext cx="24435526" cy="13716000"/>
          </a:xfrm>
          <a:prstGeom prst="rect">
            <a:avLst/>
          </a:prstGeom>
        </p:spPr>
      </p:pic>
      <p:pic>
        <p:nvPicPr>
          <p:cNvPr id="15" name="图片 14">
            <a:extLst>
              <a:ext uri="{FF2B5EF4-FFF2-40B4-BE49-F238E27FC236}">
                <a16:creationId xmlns:a16="http://schemas.microsoft.com/office/drawing/2014/main" id="{732CDF8C-CE52-4FB2-884A-2C4199FE3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145" y="2700337"/>
            <a:ext cx="13404396" cy="10208833"/>
          </a:xfrm>
          <a:prstGeom prst="rect">
            <a:avLst/>
          </a:prstGeom>
        </p:spPr>
      </p:pic>
    </p:spTree>
    <p:extLst>
      <p:ext uri="{BB962C8B-B14F-4D97-AF65-F5344CB8AC3E}">
        <p14:creationId xmlns:p14="http://schemas.microsoft.com/office/powerpoint/2010/main" val="1477759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1875E-6 -1.48148E-6 L 0.3679 -0.4309 " pathEditMode="relative" rAng="0" ptsTypes="AA">
                                      <p:cBhvr>
                                        <p:cTn id="11" dur="2000" fill="hold"/>
                                        <p:tgtEl>
                                          <p:spTgt spid="15"/>
                                        </p:tgtEl>
                                        <p:attrNameLst>
                                          <p:attrName>ppt_x</p:attrName>
                                          <p:attrName>ppt_y</p:attrName>
                                        </p:attrNameLst>
                                      </p:cBhvr>
                                      <p:rCtr x="18392" y="-21551"/>
                                    </p:animMotion>
                                  </p:childTnLst>
                                </p:cTn>
                              </p:par>
                            </p:childTnLst>
                          </p:cTn>
                        </p:par>
                        <p:par>
                          <p:cTn id="12" fill="hold">
                            <p:stCondLst>
                              <p:cond delay="2000"/>
                            </p:stCondLst>
                            <p:childTnLst>
                              <p:par>
                                <p:cTn id="13" presetID="6" presetClass="emph" presetSubtype="0" fill="hold" nodeType="afterEffect">
                                  <p:stCondLst>
                                    <p:cond delay="0"/>
                                  </p:stCondLst>
                                  <p:childTnLst>
                                    <p:animScale>
                                      <p:cBhvr>
                                        <p:cTn id="14" dur="2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8C457-A908-9140-8F16-D434DF8C696A}"/>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0541FA37-0FA5-0941-8BAD-036C26DF6D78}"/>
              </a:ext>
            </a:extLst>
          </p:cNvPr>
          <p:cNvPicPr>
            <a:picLocks noChangeAspect="1"/>
          </p:cNvPicPr>
          <p:nvPr/>
        </p:nvPicPr>
        <p:blipFill>
          <a:blip r:embed="rId2"/>
          <a:stretch>
            <a:fillRect/>
          </a:stretch>
        </p:blipFill>
        <p:spPr>
          <a:xfrm>
            <a:off x="-1" y="0"/>
            <a:ext cx="24471199" cy="13716000"/>
          </a:xfrm>
          <a:prstGeom prst="rect">
            <a:avLst/>
          </a:prstGeom>
        </p:spPr>
      </p:pic>
      <p:sp>
        <p:nvSpPr>
          <p:cNvPr id="8" name="文本框 7">
            <a:extLst>
              <a:ext uri="{FF2B5EF4-FFF2-40B4-BE49-F238E27FC236}">
                <a16:creationId xmlns:a16="http://schemas.microsoft.com/office/drawing/2014/main" id="{D078AF79-74CA-43C9-9D83-F2F8A612773A}"/>
              </a:ext>
            </a:extLst>
          </p:cNvPr>
          <p:cNvSpPr txBox="1"/>
          <p:nvPr/>
        </p:nvSpPr>
        <p:spPr>
          <a:xfrm>
            <a:off x="7924800" y="5203371"/>
            <a:ext cx="6988629" cy="250031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78444608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3611B3-4A99-D741-B000-A135205D39A6}"/>
              </a:ext>
            </a:extLst>
          </p:cNvPr>
          <p:cNvSpPr>
            <a:spLocks noGrp="1"/>
          </p:cNvSpPr>
          <p:nvPr>
            <p:ph type="title"/>
          </p:nvPr>
        </p:nvSpPr>
        <p:spPr/>
        <p:txBody>
          <a:bodyPr/>
          <a:lstStyle/>
          <a:p>
            <a:endParaRPr kumimoji="1" lang="zh-CN" altLang="en-US" dirty="0"/>
          </a:p>
        </p:txBody>
      </p:sp>
      <p:pic>
        <p:nvPicPr>
          <p:cNvPr id="3" name="图片 2">
            <a:extLst>
              <a:ext uri="{FF2B5EF4-FFF2-40B4-BE49-F238E27FC236}">
                <a16:creationId xmlns:a16="http://schemas.microsoft.com/office/drawing/2014/main" id="{C1361515-43E9-4C4A-A729-B8742DE6F793}"/>
              </a:ext>
            </a:extLst>
          </p:cNvPr>
          <p:cNvPicPr>
            <a:picLocks noChangeAspect="1"/>
          </p:cNvPicPr>
          <p:nvPr/>
        </p:nvPicPr>
        <p:blipFill>
          <a:blip r:embed="rId2"/>
          <a:stretch>
            <a:fillRect/>
          </a:stretch>
        </p:blipFill>
        <p:spPr>
          <a:xfrm>
            <a:off x="725170" y="2960370"/>
            <a:ext cx="12204700" cy="8788400"/>
          </a:xfrm>
          <a:prstGeom prst="rect">
            <a:avLst/>
          </a:prstGeom>
        </p:spPr>
      </p:pic>
      <p:pic>
        <p:nvPicPr>
          <p:cNvPr id="4" name="图片 3">
            <a:extLst>
              <a:ext uri="{FF2B5EF4-FFF2-40B4-BE49-F238E27FC236}">
                <a16:creationId xmlns:a16="http://schemas.microsoft.com/office/drawing/2014/main" id="{98582991-352E-A64F-AEAB-457B465B4324}"/>
              </a:ext>
            </a:extLst>
          </p:cNvPr>
          <p:cNvPicPr>
            <a:picLocks noChangeAspect="1"/>
          </p:cNvPicPr>
          <p:nvPr/>
        </p:nvPicPr>
        <p:blipFill>
          <a:blip r:embed="rId3"/>
          <a:stretch>
            <a:fillRect/>
          </a:stretch>
        </p:blipFill>
        <p:spPr>
          <a:xfrm>
            <a:off x="12192000" y="2960370"/>
            <a:ext cx="10490200" cy="8953500"/>
          </a:xfrm>
          <a:prstGeom prst="rect">
            <a:avLst/>
          </a:prstGeom>
        </p:spPr>
      </p:pic>
      <p:sp>
        <p:nvSpPr>
          <p:cNvPr id="5" name="矩形 4">
            <a:extLst>
              <a:ext uri="{FF2B5EF4-FFF2-40B4-BE49-F238E27FC236}">
                <a16:creationId xmlns:a16="http://schemas.microsoft.com/office/drawing/2014/main" id="{A6709707-ECC5-E349-AD3B-073A26E8709F}"/>
              </a:ext>
            </a:extLst>
          </p:cNvPr>
          <p:cNvSpPr/>
          <p:nvPr/>
        </p:nvSpPr>
        <p:spPr>
          <a:xfrm>
            <a:off x="-1408430" y="12885241"/>
            <a:ext cx="15916910" cy="707886"/>
          </a:xfrm>
          <a:prstGeom prst="rect">
            <a:avLst/>
          </a:prstGeom>
        </p:spPr>
        <p:txBody>
          <a:bodyPr wrap="square">
            <a:spAutoFit/>
          </a:bodyPr>
          <a:lstStyle/>
          <a:p>
            <a:r>
              <a:rPr lang="en" altLang="zh-CN" sz="4000" dirty="0">
                <a:solidFill>
                  <a:schemeClr val="bg1">
                    <a:lumMod val="50000"/>
                  </a:schemeClr>
                </a:solidFill>
                <a:latin typeface="+mj-lt"/>
              </a:rPr>
              <a:t>From “A brief introduction to SPDY”, </a:t>
            </a:r>
            <a:r>
              <a:rPr lang="en" altLang="zh-CN" sz="4000" dirty="0">
                <a:solidFill>
                  <a:schemeClr val="bg1">
                    <a:lumMod val="50000"/>
                  </a:schemeClr>
                </a:solidFill>
                <a:latin typeface="+mj-lt"/>
                <a:hlinkClick r:id="rId4"/>
              </a:rPr>
              <a:t>http://ihower.tw</a:t>
            </a:r>
            <a:endParaRPr lang="en" altLang="zh-CN" sz="4000" dirty="0">
              <a:solidFill>
                <a:schemeClr val="bg1">
                  <a:lumMod val="50000"/>
                </a:schemeClr>
              </a:solidFill>
              <a:latin typeface="+mj-lt"/>
            </a:endParaRPr>
          </a:p>
        </p:txBody>
      </p:sp>
    </p:spTree>
    <p:extLst>
      <p:ext uri="{BB962C8B-B14F-4D97-AF65-F5344CB8AC3E}">
        <p14:creationId xmlns:p14="http://schemas.microsoft.com/office/powerpoint/2010/main" val="175190406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8C457-A908-9140-8F16-D434DF8C696A}"/>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0541FA37-0FA5-0941-8BAD-036C26DF6D78}"/>
              </a:ext>
            </a:extLst>
          </p:cNvPr>
          <p:cNvPicPr>
            <a:picLocks noChangeAspect="1"/>
          </p:cNvPicPr>
          <p:nvPr/>
        </p:nvPicPr>
        <p:blipFill>
          <a:blip r:embed="rId2"/>
          <a:stretch>
            <a:fillRect/>
          </a:stretch>
        </p:blipFill>
        <p:spPr>
          <a:xfrm>
            <a:off x="-1" y="0"/>
            <a:ext cx="24471199" cy="13716000"/>
          </a:xfrm>
          <a:prstGeom prst="rect">
            <a:avLst/>
          </a:prstGeom>
        </p:spPr>
      </p:pic>
      <p:sp>
        <p:nvSpPr>
          <p:cNvPr id="8" name="文本框 7">
            <a:extLst>
              <a:ext uri="{FF2B5EF4-FFF2-40B4-BE49-F238E27FC236}">
                <a16:creationId xmlns:a16="http://schemas.microsoft.com/office/drawing/2014/main" id="{D078AF79-74CA-43C9-9D83-F2F8A612773A}"/>
              </a:ext>
            </a:extLst>
          </p:cNvPr>
          <p:cNvSpPr txBox="1"/>
          <p:nvPr/>
        </p:nvSpPr>
        <p:spPr>
          <a:xfrm>
            <a:off x="7924800" y="5203371"/>
            <a:ext cx="6988629" cy="250031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7" name="图片 6">
            <a:extLst>
              <a:ext uri="{FF2B5EF4-FFF2-40B4-BE49-F238E27FC236}">
                <a16:creationId xmlns:a16="http://schemas.microsoft.com/office/drawing/2014/main" id="{4983A45A-DBCA-411E-B571-4227435C9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6644" y="4274514"/>
            <a:ext cx="14946384" cy="8407341"/>
          </a:xfrm>
          <a:prstGeom prst="rect">
            <a:avLst/>
          </a:prstGeom>
        </p:spPr>
      </p:pic>
    </p:spTree>
    <p:extLst>
      <p:ext uri="{BB962C8B-B14F-4D97-AF65-F5344CB8AC3E}">
        <p14:creationId xmlns:p14="http://schemas.microsoft.com/office/powerpoint/2010/main" val="30323413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 name="High bandwidth, low latency"/>
          <p:cNvSpPr txBox="1">
            <a:spLocks noGrp="1"/>
          </p:cNvSpPr>
          <p:nvPr>
            <p:ph type="title" idx="4294967295"/>
          </p:nvPr>
        </p:nvSpPr>
        <p:spPr>
          <a:xfrm>
            <a:off x="3048000" y="0"/>
            <a:ext cx="18288000" cy="2500313"/>
          </a:xfrm>
          <a:prstGeom prst="rect">
            <a:avLst/>
          </a:prstGeom>
        </p:spPr>
        <p:txBody>
          <a:bodyPr>
            <a:noAutofit/>
          </a:bodyPr>
          <a:lstStyle/>
          <a:p>
            <a:pPr>
              <a:defRPr sz="7800">
                <a:solidFill>
                  <a:srgbClr val="EE6E12"/>
                </a:solidFill>
                <a:latin typeface="Helvetica"/>
                <a:ea typeface="Helvetica"/>
                <a:cs typeface="Helvetica"/>
                <a:sym typeface="Helvetica"/>
              </a:defRPr>
            </a:pPr>
            <a:r>
              <a:rPr>
                <a:solidFill>
                  <a:schemeClr val="accent5"/>
                </a:solidFill>
              </a:rPr>
              <a:t>High bandwidth,</a:t>
            </a:r>
            <a:r>
              <a:t> </a:t>
            </a:r>
            <a:r>
              <a:rPr>
                <a:solidFill>
                  <a:schemeClr val="accent2">
                    <a:hueOff val="-2473792"/>
                    <a:satOff val="-50209"/>
                    <a:lumOff val="23543"/>
                  </a:schemeClr>
                </a:solidFill>
              </a:rPr>
              <a:t>low latency</a:t>
            </a:r>
          </a:p>
        </p:txBody>
      </p:sp>
      <p:sp>
        <p:nvSpPr>
          <p:cNvPr id="205" name="Video streaming"/>
          <p:cNvSpPr txBox="1"/>
          <p:nvPr/>
        </p:nvSpPr>
        <p:spPr>
          <a:xfrm>
            <a:off x="2103732" y="8338277"/>
            <a:ext cx="6267414" cy="1006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spcBef>
                <a:spcPts val="3200"/>
              </a:spcBef>
              <a:defRPr sz="5800" b="1">
                <a:solidFill>
                  <a:schemeClr val="accent5"/>
                </a:solidFill>
                <a:latin typeface="Gill Sans"/>
                <a:ea typeface="Gill Sans"/>
                <a:cs typeface="Gill Sans"/>
                <a:sym typeface="Gill Sans"/>
              </a:defRPr>
            </a:lvl1pPr>
          </a:lstStyle>
          <a:p>
            <a:r>
              <a:t>Video streaming</a:t>
            </a:r>
          </a:p>
        </p:txBody>
      </p:sp>
      <p:sp>
        <p:nvSpPr>
          <p:cNvPr id="206" name="Multiplayer…"/>
          <p:cNvSpPr txBox="1"/>
          <p:nvPr/>
        </p:nvSpPr>
        <p:spPr>
          <a:xfrm>
            <a:off x="9214338" y="3334112"/>
            <a:ext cx="5459225" cy="1929373"/>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l">
              <a:defRPr sz="5800" b="1">
                <a:latin typeface="Gill Sans"/>
                <a:ea typeface="Gill Sans"/>
                <a:cs typeface="Gill Sans"/>
                <a:sym typeface="Gill Sans"/>
              </a:defRPr>
            </a:pPr>
            <a:r>
              <a:rPr dirty="0"/>
              <a:t>Multiplayer </a:t>
            </a:r>
          </a:p>
          <a:p>
            <a:pPr algn="l">
              <a:defRPr sz="5800" b="1">
                <a:latin typeface="Gill Sans"/>
                <a:ea typeface="Gill Sans"/>
                <a:cs typeface="Gill Sans"/>
                <a:sym typeface="Gill Sans"/>
              </a:defRPr>
            </a:pPr>
            <a:r>
              <a:rPr dirty="0"/>
              <a:t>gaming</a:t>
            </a:r>
          </a:p>
        </p:txBody>
      </p:sp>
      <p:sp>
        <p:nvSpPr>
          <p:cNvPr id="207" name="Web browsing"/>
          <p:cNvSpPr txBox="1"/>
          <p:nvPr/>
        </p:nvSpPr>
        <p:spPr>
          <a:xfrm>
            <a:off x="17463036" y="4360320"/>
            <a:ext cx="5494487" cy="1006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spcBef>
                <a:spcPts val="3200"/>
              </a:spcBef>
              <a:defRPr sz="5800" b="1">
                <a:solidFill>
                  <a:schemeClr val="accent2">
                    <a:hueOff val="-2473792"/>
                    <a:satOff val="-50209"/>
                    <a:lumOff val="23543"/>
                  </a:schemeClr>
                </a:solidFill>
                <a:latin typeface="Gill Sans"/>
                <a:ea typeface="Gill Sans"/>
                <a:cs typeface="Gill Sans"/>
                <a:sym typeface="Gill Sans"/>
              </a:defRPr>
            </a:lvl1pPr>
          </a:lstStyle>
          <a:p>
            <a:r>
              <a:t>Web browsing</a:t>
            </a:r>
          </a:p>
        </p:txBody>
      </p:sp>
      <p:sp>
        <p:nvSpPr>
          <p:cNvPr id="208" name="Online music…"/>
          <p:cNvSpPr txBox="1"/>
          <p:nvPr/>
        </p:nvSpPr>
        <p:spPr>
          <a:xfrm>
            <a:off x="13458699" y="6052062"/>
            <a:ext cx="5422554" cy="18700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lgn="l">
              <a:defRPr sz="5800" b="1">
                <a:latin typeface="Gill Sans"/>
                <a:ea typeface="Gill Sans"/>
                <a:cs typeface="Gill Sans"/>
                <a:sym typeface="Gill Sans"/>
              </a:defRPr>
            </a:pPr>
            <a:r>
              <a:rPr dirty="0"/>
              <a:t>Online music </a:t>
            </a:r>
          </a:p>
          <a:p>
            <a:pPr algn="l">
              <a:defRPr sz="5800" b="1">
                <a:latin typeface="Gill Sans"/>
                <a:ea typeface="Gill Sans"/>
                <a:cs typeface="Gill Sans"/>
                <a:sym typeface="Gill Sans"/>
              </a:defRPr>
            </a:pPr>
            <a:r>
              <a:rPr dirty="0"/>
              <a:t>collaboration</a:t>
            </a:r>
          </a:p>
        </p:txBody>
      </p:sp>
      <p:sp>
        <p:nvSpPr>
          <p:cNvPr id="209" name="Telesurgery"/>
          <p:cNvSpPr txBox="1"/>
          <p:nvPr/>
        </p:nvSpPr>
        <p:spPr>
          <a:xfrm>
            <a:off x="8373195" y="6902962"/>
            <a:ext cx="4553956" cy="1006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spcBef>
                <a:spcPts val="3200"/>
              </a:spcBef>
              <a:defRPr sz="5800" b="1">
                <a:latin typeface="Gill Sans"/>
                <a:ea typeface="Gill Sans"/>
                <a:cs typeface="Gill Sans"/>
                <a:sym typeface="Gill Sans"/>
              </a:defRPr>
            </a:lvl1pPr>
          </a:lstStyle>
          <a:p>
            <a:r>
              <a:t>Telesurgery</a:t>
            </a:r>
          </a:p>
        </p:txBody>
      </p:sp>
      <p:sp>
        <p:nvSpPr>
          <p:cNvPr id="210" name="Remote virtual…"/>
          <p:cNvSpPr txBox="1"/>
          <p:nvPr/>
        </p:nvSpPr>
        <p:spPr>
          <a:xfrm>
            <a:off x="11379257" y="9199327"/>
            <a:ext cx="4353111" cy="2821925"/>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l">
              <a:defRPr sz="5800" b="1">
                <a:latin typeface="Gill Sans"/>
                <a:ea typeface="Gill Sans"/>
                <a:cs typeface="Gill Sans"/>
                <a:sym typeface="Gill Sans"/>
              </a:defRPr>
            </a:pPr>
            <a:r>
              <a:rPr dirty="0"/>
              <a:t>Remote virtual </a:t>
            </a:r>
          </a:p>
          <a:p>
            <a:pPr algn="l">
              <a:defRPr sz="5800" b="1">
                <a:latin typeface="Gill Sans"/>
                <a:ea typeface="Gill Sans"/>
                <a:cs typeface="Gill Sans"/>
                <a:sym typeface="Gill Sans"/>
              </a:defRPr>
            </a:pPr>
            <a:r>
              <a:rPr dirty="0"/>
              <a:t>reality</a:t>
            </a:r>
          </a:p>
        </p:txBody>
      </p:sp>
      <p:sp>
        <p:nvSpPr>
          <p:cNvPr id="211" name="File sharing"/>
          <p:cNvSpPr txBox="1"/>
          <p:nvPr/>
        </p:nvSpPr>
        <p:spPr>
          <a:xfrm>
            <a:off x="3420195" y="5561786"/>
            <a:ext cx="4419080" cy="1006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spcBef>
                <a:spcPts val="3200"/>
              </a:spcBef>
              <a:defRPr sz="5800" b="1">
                <a:solidFill>
                  <a:schemeClr val="accent5"/>
                </a:solidFill>
                <a:latin typeface="Gill Sans"/>
                <a:ea typeface="Gill Sans"/>
                <a:cs typeface="Gill Sans"/>
                <a:sym typeface="Gill Sans"/>
              </a:defRPr>
            </a:lvl1pPr>
          </a:lstStyle>
          <a:p>
            <a:r>
              <a:t>File sharing</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8C457-A908-9140-8F16-D434DF8C696A}"/>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0541FA37-0FA5-0941-8BAD-036C26DF6D78}"/>
              </a:ext>
            </a:extLst>
          </p:cNvPr>
          <p:cNvPicPr>
            <a:picLocks noChangeAspect="1"/>
          </p:cNvPicPr>
          <p:nvPr/>
        </p:nvPicPr>
        <p:blipFill>
          <a:blip r:embed="rId2"/>
          <a:stretch>
            <a:fillRect/>
          </a:stretch>
        </p:blipFill>
        <p:spPr>
          <a:xfrm>
            <a:off x="-1" y="0"/>
            <a:ext cx="24471199" cy="13716000"/>
          </a:xfrm>
          <a:prstGeom prst="rect">
            <a:avLst/>
          </a:prstGeom>
        </p:spPr>
      </p:pic>
    </p:spTree>
    <p:extLst>
      <p:ext uri="{BB962C8B-B14F-4D97-AF65-F5344CB8AC3E}">
        <p14:creationId xmlns:p14="http://schemas.microsoft.com/office/powerpoint/2010/main" val="298174254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62E66-63F3-5D4D-A37E-BB4DFB886C27}"/>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D59105D9-24B1-0A49-981B-5447A5BED5D8}"/>
              </a:ext>
            </a:extLst>
          </p:cNvPr>
          <p:cNvPicPr>
            <a:picLocks noChangeAspect="1"/>
          </p:cNvPicPr>
          <p:nvPr/>
        </p:nvPicPr>
        <p:blipFill>
          <a:blip r:embed="rId2"/>
          <a:stretch>
            <a:fillRect/>
          </a:stretch>
        </p:blipFill>
        <p:spPr>
          <a:xfrm>
            <a:off x="-1" y="0"/>
            <a:ext cx="24435527" cy="13716000"/>
          </a:xfrm>
          <a:prstGeom prst="rect">
            <a:avLst/>
          </a:prstGeom>
        </p:spPr>
      </p:pic>
      <p:sp>
        <p:nvSpPr>
          <p:cNvPr id="4" name="文本框 3">
            <a:extLst>
              <a:ext uri="{FF2B5EF4-FFF2-40B4-BE49-F238E27FC236}">
                <a16:creationId xmlns:a16="http://schemas.microsoft.com/office/drawing/2014/main" id="{50DC5C3B-4CD5-47B6-BE80-608BB5BBB726}"/>
              </a:ext>
            </a:extLst>
          </p:cNvPr>
          <p:cNvSpPr txBox="1"/>
          <p:nvPr/>
        </p:nvSpPr>
        <p:spPr>
          <a:xfrm>
            <a:off x="7924800" y="5203371"/>
            <a:ext cx="6988629" cy="250031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61587698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74DF0-8F41-6141-9385-A69500C418F7}"/>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D0E432B3-D4BC-DB45-AC22-25DBEC6CEF5A}"/>
              </a:ext>
            </a:extLst>
          </p:cNvPr>
          <p:cNvPicPr>
            <a:picLocks noChangeAspect="1"/>
          </p:cNvPicPr>
          <p:nvPr/>
        </p:nvPicPr>
        <p:blipFill>
          <a:blip r:embed="rId2"/>
          <a:stretch>
            <a:fillRect/>
          </a:stretch>
        </p:blipFill>
        <p:spPr>
          <a:xfrm>
            <a:off x="1940922" y="1829038"/>
            <a:ext cx="12069509" cy="10057924"/>
          </a:xfrm>
          <a:prstGeom prst="rect">
            <a:avLst/>
          </a:prstGeom>
        </p:spPr>
      </p:pic>
      <p:sp>
        <p:nvSpPr>
          <p:cNvPr id="4" name="矩形 3">
            <a:extLst>
              <a:ext uri="{FF2B5EF4-FFF2-40B4-BE49-F238E27FC236}">
                <a16:creationId xmlns:a16="http://schemas.microsoft.com/office/drawing/2014/main" id="{1DCCF6D2-7559-524B-926C-202568A1B940}"/>
              </a:ext>
            </a:extLst>
          </p:cNvPr>
          <p:cNvSpPr/>
          <p:nvPr/>
        </p:nvSpPr>
        <p:spPr>
          <a:xfrm>
            <a:off x="-1408430" y="12885241"/>
            <a:ext cx="15916910" cy="707886"/>
          </a:xfrm>
          <a:prstGeom prst="rect">
            <a:avLst/>
          </a:prstGeom>
        </p:spPr>
        <p:txBody>
          <a:bodyPr wrap="square">
            <a:spAutoFit/>
          </a:bodyPr>
          <a:lstStyle/>
          <a:p>
            <a:r>
              <a:rPr lang="en" altLang="zh-CN" sz="4000" dirty="0">
                <a:solidFill>
                  <a:schemeClr val="bg1">
                    <a:lumMod val="50000"/>
                  </a:schemeClr>
                </a:solidFill>
                <a:latin typeface="+mj-lt"/>
              </a:rPr>
              <a:t>From “A brief introduction to SPDY”, </a:t>
            </a:r>
            <a:r>
              <a:rPr lang="en" altLang="zh-CN" sz="4000" dirty="0">
                <a:solidFill>
                  <a:schemeClr val="bg1">
                    <a:lumMod val="50000"/>
                  </a:schemeClr>
                </a:solidFill>
                <a:latin typeface="+mj-lt"/>
                <a:hlinkClick r:id="rId3"/>
              </a:rPr>
              <a:t>http://ihower.tw</a:t>
            </a:r>
            <a:endParaRPr lang="en" altLang="zh-CN" sz="4000" dirty="0">
              <a:solidFill>
                <a:schemeClr val="bg1">
                  <a:lumMod val="50000"/>
                </a:schemeClr>
              </a:solidFill>
              <a:latin typeface="+mj-lt"/>
            </a:endParaRPr>
          </a:p>
        </p:txBody>
      </p:sp>
      <p:sp>
        <p:nvSpPr>
          <p:cNvPr id="5" name="文本框 4">
            <a:extLst>
              <a:ext uri="{FF2B5EF4-FFF2-40B4-BE49-F238E27FC236}">
                <a16:creationId xmlns:a16="http://schemas.microsoft.com/office/drawing/2014/main" id="{E43F1596-BE04-4E77-9A11-9EEB74D887A1}"/>
              </a:ext>
            </a:extLst>
          </p:cNvPr>
          <p:cNvSpPr txBox="1"/>
          <p:nvPr/>
        </p:nvSpPr>
        <p:spPr>
          <a:xfrm>
            <a:off x="14508480" y="6016424"/>
            <a:ext cx="8442960" cy="1683152"/>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Hans" sz="5000" b="0" i="0" u="none" strike="noStrike" cap="none" spc="0" normalizeH="0" baseline="0" dirty="0">
                <a:ln>
                  <a:noFill/>
                </a:ln>
                <a:solidFill>
                  <a:srgbClr val="000000"/>
                </a:solidFill>
                <a:effectLst/>
                <a:uFillTx/>
                <a:latin typeface="+mn-lt"/>
                <a:ea typeface="+mn-ea"/>
                <a:cs typeface="+mn-cs"/>
                <a:sym typeface="Helvetica Light"/>
              </a:rPr>
              <a:t>Too</a:t>
            </a:r>
            <a:r>
              <a:rPr kumimoji="0" lang="en-US" altLang="zh-Hans" sz="5000" b="0" i="0" u="none" strike="noStrike" cap="none" spc="0" normalizeH="0" dirty="0">
                <a:ln>
                  <a:noFill/>
                </a:ln>
                <a:solidFill>
                  <a:srgbClr val="000000"/>
                </a:solidFill>
                <a:effectLst/>
                <a:uFillTx/>
                <a:latin typeface="+mn-lt"/>
                <a:ea typeface="+mn-ea"/>
                <a:cs typeface="+mn-cs"/>
                <a:sym typeface="Helvetica Light"/>
              </a:rPr>
              <a:t> many connections consume a lot of resources</a:t>
            </a:r>
            <a:endParaRPr kumimoji="0" lang="en-US" altLang="zh-Hans"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6181595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62E66-63F3-5D4D-A37E-BB4DFB886C27}"/>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D59105D9-24B1-0A49-981B-5447A5BED5D8}"/>
              </a:ext>
            </a:extLst>
          </p:cNvPr>
          <p:cNvPicPr>
            <a:picLocks noChangeAspect="1"/>
          </p:cNvPicPr>
          <p:nvPr/>
        </p:nvPicPr>
        <p:blipFill>
          <a:blip r:embed="rId2"/>
          <a:stretch>
            <a:fillRect/>
          </a:stretch>
        </p:blipFill>
        <p:spPr>
          <a:xfrm>
            <a:off x="-1" y="0"/>
            <a:ext cx="24435527" cy="13716000"/>
          </a:xfrm>
          <a:prstGeom prst="rect">
            <a:avLst/>
          </a:prstGeom>
        </p:spPr>
      </p:pic>
    </p:spTree>
    <p:extLst>
      <p:ext uri="{BB962C8B-B14F-4D97-AF65-F5344CB8AC3E}">
        <p14:creationId xmlns:p14="http://schemas.microsoft.com/office/powerpoint/2010/main" val="49703247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DEC1E-AAEB-9140-9FEC-A1CDE452E0B0}"/>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6D242E51-D24D-1C4B-883D-FF5A18ACE54B}"/>
              </a:ext>
            </a:extLst>
          </p:cNvPr>
          <p:cNvPicPr>
            <a:picLocks noChangeAspect="1"/>
          </p:cNvPicPr>
          <p:nvPr/>
        </p:nvPicPr>
        <p:blipFill>
          <a:blip r:embed="rId2"/>
          <a:stretch>
            <a:fillRect/>
          </a:stretch>
        </p:blipFill>
        <p:spPr>
          <a:xfrm>
            <a:off x="0" y="0"/>
            <a:ext cx="24475044" cy="13716000"/>
          </a:xfrm>
          <a:prstGeom prst="rect">
            <a:avLst/>
          </a:prstGeom>
        </p:spPr>
      </p:pic>
      <p:sp>
        <p:nvSpPr>
          <p:cNvPr id="4" name="文本框 3">
            <a:extLst>
              <a:ext uri="{FF2B5EF4-FFF2-40B4-BE49-F238E27FC236}">
                <a16:creationId xmlns:a16="http://schemas.microsoft.com/office/drawing/2014/main" id="{0ABD2FAF-2D9F-4E02-B1EC-81451964634C}"/>
              </a:ext>
            </a:extLst>
          </p:cNvPr>
          <p:cNvSpPr txBox="1"/>
          <p:nvPr/>
        </p:nvSpPr>
        <p:spPr>
          <a:xfrm>
            <a:off x="7924800" y="5203371"/>
            <a:ext cx="6988629" cy="250031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00292847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295A3-C0D8-0247-ACE3-A43FAE431C41}"/>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EA5EDD5A-E666-214E-96B1-672350D703D7}"/>
              </a:ext>
            </a:extLst>
          </p:cNvPr>
          <p:cNvPicPr>
            <a:picLocks noChangeAspect="1"/>
          </p:cNvPicPr>
          <p:nvPr/>
        </p:nvPicPr>
        <p:blipFill>
          <a:blip r:embed="rId2"/>
          <a:stretch>
            <a:fillRect/>
          </a:stretch>
        </p:blipFill>
        <p:spPr>
          <a:xfrm>
            <a:off x="2320290" y="1525269"/>
            <a:ext cx="14900910" cy="11180793"/>
          </a:xfrm>
          <a:prstGeom prst="rect">
            <a:avLst/>
          </a:prstGeom>
        </p:spPr>
      </p:pic>
      <p:sp>
        <p:nvSpPr>
          <p:cNvPr id="4" name="文本框 3">
            <a:extLst>
              <a:ext uri="{FF2B5EF4-FFF2-40B4-BE49-F238E27FC236}">
                <a16:creationId xmlns:a16="http://schemas.microsoft.com/office/drawing/2014/main" id="{EEFEADD3-2358-FF4D-956F-C1F0B2DA7622}"/>
              </a:ext>
            </a:extLst>
          </p:cNvPr>
          <p:cNvSpPr txBox="1"/>
          <p:nvPr/>
        </p:nvSpPr>
        <p:spPr>
          <a:xfrm>
            <a:off x="15605760" y="6534584"/>
            <a:ext cx="8442960" cy="1683152"/>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Hans" sz="5000" b="0" i="0" u="none" strike="noStrike" cap="none" spc="0" normalizeH="0" baseline="0" dirty="0">
                <a:ln>
                  <a:noFill/>
                </a:ln>
                <a:solidFill>
                  <a:srgbClr val="000000"/>
                </a:solidFill>
                <a:effectLst/>
                <a:uFillTx/>
                <a:latin typeface="+mn-lt"/>
                <a:ea typeface="+mn-ea"/>
                <a:cs typeface="+mn-cs"/>
                <a:sym typeface="Helvetica Light"/>
              </a:rPr>
              <a:t>TCP-level</a:t>
            </a:r>
            <a:r>
              <a:rPr kumimoji="0" lang="zh-Hans" altLang="en-US" sz="5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Hans" sz="5000" b="0" i="0" u="none" strike="noStrike" cap="none" spc="0" normalizeH="0" baseline="0" dirty="0" err="1">
                <a:ln>
                  <a:noFill/>
                </a:ln>
                <a:solidFill>
                  <a:srgbClr val="000000"/>
                </a:solidFill>
                <a:effectLst/>
                <a:uFillTx/>
                <a:latin typeface="+mn-lt"/>
                <a:ea typeface="+mn-ea"/>
                <a:cs typeface="+mn-cs"/>
                <a:sym typeface="Helvetica Light"/>
              </a:rPr>
              <a:t>HoL</a:t>
            </a:r>
            <a:r>
              <a:rPr kumimoji="0" lang="zh-Hans" altLang="en-US" sz="5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Hans" sz="5000" b="0" i="0" u="none" strike="noStrike" cap="none" spc="0" normalizeH="0" baseline="0" dirty="0">
                <a:ln>
                  <a:noFill/>
                </a:ln>
                <a:solidFill>
                  <a:srgbClr val="000000"/>
                </a:solidFill>
                <a:effectLst/>
                <a:uFillTx/>
                <a:latin typeface="+mn-lt"/>
                <a:ea typeface="+mn-ea"/>
                <a:cs typeface="+mn-cs"/>
                <a:sym typeface="Helvetica Light"/>
              </a:rPr>
              <a:t>Blocking</a:t>
            </a:r>
            <a:r>
              <a:rPr kumimoji="0" lang="zh-Hans" altLang="en-US" sz="5000" b="0" i="0" u="none" strike="noStrike" cap="none" spc="0" normalizeH="0" baseline="0" dirty="0">
                <a:ln>
                  <a:noFill/>
                </a:ln>
                <a:solidFill>
                  <a:srgbClr val="000000"/>
                </a:solidFill>
                <a:effectLst/>
                <a:uFillTx/>
                <a:latin typeface="+mn-lt"/>
                <a:ea typeface="+mn-ea"/>
                <a:cs typeface="+mn-cs"/>
                <a:sym typeface="Helvetica Light"/>
              </a:rPr>
              <a:t>：</a:t>
            </a:r>
            <a:endParaRPr kumimoji="0" lang="en-US" altLang="zh-Hans" sz="5000" b="0" i="0" u="none" strike="noStrik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0" hangingPunct="0">
              <a:lnSpc>
                <a:spcPct val="100000"/>
              </a:lnSpc>
              <a:spcBef>
                <a:spcPts val="0"/>
              </a:spcBef>
              <a:spcAft>
                <a:spcPts val="0"/>
              </a:spcAft>
              <a:buClrTx/>
              <a:buSzTx/>
              <a:buFontTx/>
              <a:buNone/>
              <a:tabLst/>
            </a:pPr>
            <a:r>
              <a:rPr kumimoji="0" lang="en-US" altLang="zh-Hans" sz="5000" b="0" i="0" u="none" strike="noStrike" cap="none" spc="0" normalizeH="0" baseline="0" dirty="0">
                <a:ln>
                  <a:noFill/>
                </a:ln>
                <a:solidFill>
                  <a:srgbClr val="000000"/>
                </a:solidFill>
                <a:effectLst/>
                <a:uFillTx/>
                <a:latin typeface="+mn-lt"/>
                <a:ea typeface="+mn-ea"/>
                <a:cs typeface="+mn-cs"/>
                <a:sym typeface="Helvetica Light"/>
              </a:rPr>
              <a:t>In-</a:t>
            </a:r>
            <a:r>
              <a:rPr lang="en-US" altLang="zh-Hans" dirty="0"/>
              <a:t>order stream</a:t>
            </a:r>
            <a:r>
              <a:rPr kumimoji="0" lang="en-US" altLang="zh-Hans" sz="5000" b="0" i="0" u="none" strike="noStrike" cap="none" spc="0" normalizeH="0" baseline="0" dirty="0">
                <a:ln>
                  <a:noFill/>
                </a:ln>
                <a:solidFill>
                  <a:srgbClr val="000000"/>
                </a:solidFill>
                <a:effectLst/>
                <a:uFillTx/>
                <a:latin typeface="+mn-lt"/>
                <a:ea typeface="+mn-ea"/>
                <a:cs typeface="+mn-cs"/>
                <a:sym typeface="Helvetica Light"/>
              </a:rPr>
              <a:t> transmission</a:t>
            </a:r>
          </a:p>
        </p:txBody>
      </p:sp>
      <p:sp>
        <p:nvSpPr>
          <p:cNvPr id="5" name="矩形 4">
            <a:extLst>
              <a:ext uri="{FF2B5EF4-FFF2-40B4-BE49-F238E27FC236}">
                <a16:creationId xmlns:a16="http://schemas.microsoft.com/office/drawing/2014/main" id="{C5E200C2-DEFC-A643-AD03-95B2B9050225}"/>
              </a:ext>
            </a:extLst>
          </p:cNvPr>
          <p:cNvSpPr/>
          <p:nvPr/>
        </p:nvSpPr>
        <p:spPr>
          <a:xfrm>
            <a:off x="-1408430" y="12885241"/>
            <a:ext cx="15916910" cy="707886"/>
          </a:xfrm>
          <a:prstGeom prst="rect">
            <a:avLst/>
          </a:prstGeom>
        </p:spPr>
        <p:txBody>
          <a:bodyPr wrap="square">
            <a:spAutoFit/>
          </a:bodyPr>
          <a:lstStyle/>
          <a:p>
            <a:r>
              <a:rPr lang="en" altLang="zh-CN" sz="4000" dirty="0">
                <a:solidFill>
                  <a:schemeClr val="bg1">
                    <a:lumMod val="50000"/>
                  </a:schemeClr>
                </a:solidFill>
                <a:latin typeface="+mj-lt"/>
              </a:rPr>
              <a:t>From “A brief introduction to SPDY”, </a:t>
            </a:r>
            <a:r>
              <a:rPr lang="en" altLang="zh-CN" sz="4000" dirty="0">
                <a:solidFill>
                  <a:schemeClr val="bg1">
                    <a:lumMod val="50000"/>
                  </a:schemeClr>
                </a:solidFill>
                <a:latin typeface="+mj-lt"/>
                <a:hlinkClick r:id="rId3"/>
              </a:rPr>
              <a:t>http://ihower.tw</a:t>
            </a:r>
            <a:endParaRPr lang="en" altLang="zh-CN" sz="4000" dirty="0">
              <a:solidFill>
                <a:schemeClr val="bg1">
                  <a:lumMod val="50000"/>
                </a:schemeClr>
              </a:solidFill>
              <a:latin typeface="+mj-lt"/>
            </a:endParaRPr>
          </a:p>
        </p:txBody>
      </p:sp>
    </p:spTree>
    <p:extLst>
      <p:ext uri="{BB962C8B-B14F-4D97-AF65-F5344CB8AC3E}">
        <p14:creationId xmlns:p14="http://schemas.microsoft.com/office/powerpoint/2010/main" val="14036885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DEC1E-AAEB-9140-9FEC-A1CDE452E0B0}"/>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6D242E51-D24D-1C4B-883D-FF5A18ACE54B}"/>
              </a:ext>
            </a:extLst>
          </p:cNvPr>
          <p:cNvPicPr>
            <a:picLocks noChangeAspect="1"/>
          </p:cNvPicPr>
          <p:nvPr/>
        </p:nvPicPr>
        <p:blipFill>
          <a:blip r:embed="rId2"/>
          <a:stretch>
            <a:fillRect/>
          </a:stretch>
        </p:blipFill>
        <p:spPr>
          <a:xfrm>
            <a:off x="0" y="0"/>
            <a:ext cx="24475044" cy="13716000"/>
          </a:xfrm>
          <a:prstGeom prst="rect">
            <a:avLst/>
          </a:prstGeom>
        </p:spPr>
      </p:pic>
    </p:spTree>
    <p:extLst>
      <p:ext uri="{BB962C8B-B14F-4D97-AF65-F5344CB8AC3E}">
        <p14:creationId xmlns:p14="http://schemas.microsoft.com/office/powerpoint/2010/main" val="280887626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4CB07-98F4-ED4E-967F-5132F20BB2EE}"/>
              </a:ext>
            </a:extLst>
          </p:cNvPr>
          <p:cNvSpPr>
            <a:spLocks noGrp="1"/>
          </p:cNvSpPr>
          <p:nvPr>
            <p:ph type="title"/>
          </p:nvPr>
        </p:nvSpPr>
        <p:spPr/>
        <p:txBody>
          <a:bodyPr/>
          <a:lstStyle/>
          <a:p>
            <a:r>
              <a:rPr kumimoji="1" lang="en-US" altLang="zh-CN" dirty="0"/>
              <a:t>Evolution of Web Protocols</a:t>
            </a:r>
            <a:endParaRPr kumimoji="1" lang="zh-CN" altLang="en-US" dirty="0"/>
          </a:p>
        </p:txBody>
      </p:sp>
      <p:cxnSp>
        <p:nvCxnSpPr>
          <p:cNvPr id="4" name="直线连接符 3">
            <a:extLst>
              <a:ext uri="{FF2B5EF4-FFF2-40B4-BE49-F238E27FC236}">
                <a16:creationId xmlns:a16="http://schemas.microsoft.com/office/drawing/2014/main" id="{733DB59C-F4CA-F34C-9835-2C6D74CC9CB7}"/>
              </a:ext>
            </a:extLst>
          </p:cNvPr>
          <p:cNvCxnSpPr>
            <a:cxnSpLocks/>
          </p:cNvCxnSpPr>
          <p:nvPr/>
        </p:nvCxnSpPr>
        <p:spPr>
          <a:xfrm flipV="1">
            <a:off x="-228600" y="7481359"/>
            <a:ext cx="23071281" cy="35475"/>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8" name="文本框 7">
            <a:extLst>
              <a:ext uri="{FF2B5EF4-FFF2-40B4-BE49-F238E27FC236}">
                <a16:creationId xmlns:a16="http://schemas.microsoft.com/office/drawing/2014/main" id="{07DF0F33-A380-2743-B904-76594793479F}"/>
              </a:ext>
            </a:extLst>
          </p:cNvPr>
          <p:cNvSpPr txBox="1"/>
          <p:nvPr/>
        </p:nvSpPr>
        <p:spPr>
          <a:xfrm>
            <a:off x="10965002" y="9315797"/>
            <a:ext cx="27986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b="1" dirty="0">
                <a:latin typeface="Arial" panose="020B0604020202020204" pitchFamily="34" charset="0"/>
                <a:cs typeface="Arial" panose="020B0604020202020204" pitchFamily="34" charset="0"/>
              </a:rPr>
              <a:t>SPDY</a:t>
            </a:r>
            <a:endParaRPr kumimoji="0" lang="zh-CN" altLang="en-US" sz="5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cxnSp>
        <p:nvCxnSpPr>
          <p:cNvPr id="10" name="直线连接符 9">
            <a:extLst>
              <a:ext uri="{FF2B5EF4-FFF2-40B4-BE49-F238E27FC236}">
                <a16:creationId xmlns:a16="http://schemas.microsoft.com/office/drawing/2014/main" id="{56F1B98A-C85C-9C46-86BE-CC74AF85B74B}"/>
              </a:ext>
            </a:extLst>
          </p:cNvPr>
          <p:cNvCxnSpPr/>
          <p:nvPr/>
        </p:nvCxnSpPr>
        <p:spPr>
          <a:xfrm>
            <a:off x="12267331" y="7500505"/>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11" name="文本框 10">
            <a:extLst>
              <a:ext uri="{FF2B5EF4-FFF2-40B4-BE49-F238E27FC236}">
                <a16:creationId xmlns:a16="http://schemas.microsoft.com/office/drawing/2014/main" id="{4DCD513A-405E-9F4F-84DA-FC26C892FF58}"/>
              </a:ext>
            </a:extLst>
          </p:cNvPr>
          <p:cNvSpPr txBox="1"/>
          <p:nvPr/>
        </p:nvSpPr>
        <p:spPr>
          <a:xfrm>
            <a:off x="10965003" y="8461761"/>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4400" dirty="0">
                <a:latin typeface="Arial" panose="020B0604020202020204" pitchFamily="34" charset="0"/>
                <a:cs typeface="Arial" panose="020B0604020202020204" pitchFamily="34" charset="0"/>
              </a:rPr>
              <a:t>2006</a:t>
            </a:r>
            <a:endParaRPr kumimoji="0" lang="zh-CN" altLang="en-US"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cxnSp>
        <p:nvCxnSpPr>
          <p:cNvPr id="6" name="直线连接符 5">
            <a:extLst>
              <a:ext uri="{FF2B5EF4-FFF2-40B4-BE49-F238E27FC236}">
                <a16:creationId xmlns:a16="http://schemas.microsoft.com/office/drawing/2014/main" id="{CB6A53C4-27E7-6B49-9DF1-E270D7262C3B}"/>
              </a:ext>
            </a:extLst>
          </p:cNvPr>
          <p:cNvCxnSpPr/>
          <p:nvPr/>
        </p:nvCxnSpPr>
        <p:spPr>
          <a:xfrm>
            <a:off x="4523508" y="6558395"/>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7" name="文本框 6">
            <a:extLst>
              <a:ext uri="{FF2B5EF4-FFF2-40B4-BE49-F238E27FC236}">
                <a16:creationId xmlns:a16="http://schemas.microsoft.com/office/drawing/2014/main" id="{64273A65-2643-ED40-9585-7DDD8CA8EBDD}"/>
              </a:ext>
            </a:extLst>
          </p:cNvPr>
          <p:cNvSpPr txBox="1"/>
          <p:nvPr/>
        </p:nvSpPr>
        <p:spPr>
          <a:xfrm>
            <a:off x="3082635" y="4789959"/>
            <a:ext cx="315883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b="1">
                <a:latin typeface="Arial" panose="020B0604020202020204" pitchFamily="34" charset="0"/>
                <a:cs typeface="Arial" panose="020B0604020202020204" pitchFamily="34" charset="0"/>
              </a:defRPr>
            </a:lvl1pPr>
          </a:lstStyle>
          <a:p>
            <a:r>
              <a:rPr lang="en-US" altLang="zh-CN" dirty="0"/>
              <a:t>HTTP/1.1</a:t>
            </a:r>
            <a:endParaRPr lang="zh-CN" altLang="en-US" dirty="0"/>
          </a:p>
        </p:txBody>
      </p:sp>
      <p:sp>
        <p:nvSpPr>
          <p:cNvPr id="13" name="文本框 12">
            <a:extLst>
              <a:ext uri="{FF2B5EF4-FFF2-40B4-BE49-F238E27FC236}">
                <a16:creationId xmlns:a16="http://schemas.microsoft.com/office/drawing/2014/main" id="{7F33971F-04A6-A643-AA21-2A04E6C460E5}"/>
              </a:ext>
            </a:extLst>
          </p:cNvPr>
          <p:cNvSpPr txBox="1"/>
          <p:nvPr/>
        </p:nvSpPr>
        <p:spPr>
          <a:xfrm>
            <a:off x="3124198" y="5703671"/>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rPr>
              <a:t>199</a:t>
            </a:r>
            <a:r>
              <a:rPr lang="en-US" altLang="zh-CN" sz="4400" dirty="0">
                <a:latin typeface="Arial" panose="020B0604020202020204" pitchFamily="34" charset="0"/>
                <a:cs typeface="Arial" panose="020B0604020202020204" pitchFamily="34" charset="0"/>
              </a:rPr>
              <a:t>7</a:t>
            </a:r>
            <a:endParaRPr kumimoji="0" lang="zh-CN" altLang="en-US"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cxnSp>
        <p:nvCxnSpPr>
          <p:cNvPr id="14" name="直线连接符 13">
            <a:extLst>
              <a:ext uri="{FF2B5EF4-FFF2-40B4-BE49-F238E27FC236}">
                <a16:creationId xmlns:a16="http://schemas.microsoft.com/office/drawing/2014/main" id="{357C6C40-BF0D-EB48-BC75-FEF5E39A5D90}"/>
              </a:ext>
            </a:extLst>
          </p:cNvPr>
          <p:cNvCxnSpPr/>
          <p:nvPr/>
        </p:nvCxnSpPr>
        <p:spPr>
          <a:xfrm>
            <a:off x="18035153" y="6558395"/>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15" name="文本框 14">
            <a:extLst>
              <a:ext uri="{FF2B5EF4-FFF2-40B4-BE49-F238E27FC236}">
                <a16:creationId xmlns:a16="http://schemas.microsoft.com/office/drawing/2014/main" id="{D27BA5D5-8DEE-4140-A644-6C239A4B3B2A}"/>
              </a:ext>
            </a:extLst>
          </p:cNvPr>
          <p:cNvSpPr txBox="1"/>
          <p:nvPr/>
        </p:nvSpPr>
        <p:spPr>
          <a:xfrm>
            <a:off x="16594280" y="4789959"/>
            <a:ext cx="315883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b="1">
                <a:latin typeface="Arial" panose="020B0604020202020204" pitchFamily="34" charset="0"/>
                <a:cs typeface="Arial" panose="020B0604020202020204" pitchFamily="34" charset="0"/>
              </a:defRPr>
            </a:lvl1pPr>
          </a:lstStyle>
          <a:p>
            <a:r>
              <a:rPr lang="en-US" altLang="zh-CN" dirty="0"/>
              <a:t>HTTP/2.0</a:t>
            </a:r>
            <a:endParaRPr lang="zh-CN" altLang="en-US" dirty="0"/>
          </a:p>
        </p:txBody>
      </p:sp>
      <p:sp>
        <p:nvSpPr>
          <p:cNvPr id="16" name="文本框 15">
            <a:extLst>
              <a:ext uri="{FF2B5EF4-FFF2-40B4-BE49-F238E27FC236}">
                <a16:creationId xmlns:a16="http://schemas.microsoft.com/office/drawing/2014/main" id="{4428301F-0599-4044-87F3-8CCAB4AE5C8B}"/>
              </a:ext>
            </a:extLst>
          </p:cNvPr>
          <p:cNvSpPr txBox="1"/>
          <p:nvPr/>
        </p:nvSpPr>
        <p:spPr>
          <a:xfrm>
            <a:off x="16635843" y="5703671"/>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4400" dirty="0">
                <a:latin typeface="Arial" panose="020B0604020202020204" pitchFamily="34" charset="0"/>
                <a:cs typeface="Arial" panose="020B0604020202020204" pitchFamily="34" charset="0"/>
              </a:rPr>
              <a:t>2015</a:t>
            </a:r>
            <a:endParaRPr kumimoji="0" lang="zh-CN" altLang="en-US"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
        <p:nvSpPr>
          <p:cNvPr id="17" name="文本框 16">
            <a:extLst>
              <a:ext uri="{FF2B5EF4-FFF2-40B4-BE49-F238E27FC236}">
                <a16:creationId xmlns:a16="http://schemas.microsoft.com/office/drawing/2014/main" id="{45648DDF-C72C-004A-B26C-08B33774DC68}"/>
              </a:ext>
            </a:extLst>
          </p:cNvPr>
          <p:cNvSpPr txBox="1"/>
          <p:nvPr/>
        </p:nvSpPr>
        <p:spPr>
          <a:xfrm>
            <a:off x="15666022" y="9315797"/>
            <a:ext cx="27986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b="1" dirty="0">
                <a:solidFill>
                  <a:srgbClr val="FF0000"/>
                </a:solidFill>
                <a:latin typeface="Arial" panose="020B0604020202020204" pitchFamily="34" charset="0"/>
                <a:cs typeface="Arial" panose="020B0604020202020204" pitchFamily="34" charset="0"/>
              </a:rPr>
              <a:t>QUIC</a:t>
            </a:r>
            <a:endParaRPr kumimoji="0" lang="zh-CN" altLang="en-US" sz="50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Light"/>
            </a:endParaRPr>
          </a:p>
        </p:txBody>
      </p:sp>
      <p:cxnSp>
        <p:nvCxnSpPr>
          <p:cNvPr id="18" name="直线连接符 17">
            <a:extLst>
              <a:ext uri="{FF2B5EF4-FFF2-40B4-BE49-F238E27FC236}">
                <a16:creationId xmlns:a16="http://schemas.microsoft.com/office/drawing/2014/main" id="{5A3C52D1-8D02-F144-B550-82C75EA1D9EF}"/>
              </a:ext>
            </a:extLst>
          </p:cNvPr>
          <p:cNvCxnSpPr/>
          <p:nvPr/>
        </p:nvCxnSpPr>
        <p:spPr>
          <a:xfrm>
            <a:off x="16968351" y="7500505"/>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19" name="文本框 18">
            <a:extLst>
              <a:ext uri="{FF2B5EF4-FFF2-40B4-BE49-F238E27FC236}">
                <a16:creationId xmlns:a16="http://schemas.microsoft.com/office/drawing/2014/main" id="{CD68AF6B-21F8-4F41-800E-4E98FEDF00D2}"/>
              </a:ext>
            </a:extLst>
          </p:cNvPr>
          <p:cNvSpPr txBox="1"/>
          <p:nvPr/>
        </p:nvSpPr>
        <p:spPr>
          <a:xfrm>
            <a:off x="15666023" y="8461761"/>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4400" dirty="0">
                <a:solidFill>
                  <a:schemeClr val="tx1"/>
                </a:solidFill>
                <a:latin typeface="Arial" panose="020B0604020202020204" pitchFamily="34" charset="0"/>
                <a:cs typeface="Arial" panose="020B0604020202020204" pitchFamily="34" charset="0"/>
              </a:rPr>
              <a:t>2014</a:t>
            </a:r>
            <a:endParaRPr kumimoji="0" lang="zh-CN" altLang="en-US" sz="440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Helvetica Light"/>
            </a:endParaRPr>
          </a:p>
        </p:txBody>
      </p:sp>
      <p:sp>
        <p:nvSpPr>
          <p:cNvPr id="23" name="文本框 22">
            <a:extLst>
              <a:ext uri="{FF2B5EF4-FFF2-40B4-BE49-F238E27FC236}">
                <a16:creationId xmlns:a16="http://schemas.microsoft.com/office/drawing/2014/main" id="{A80FB519-6AE2-8043-B603-306F159DACC7}"/>
              </a:ext>
            </a:extLst>
          </p:cNvPr>
          <p:cNvSpPr txBox="1"/>
          <p:nvPr/>
        </p:nvSpPr>
        <p:spPr>
          <a:xfrm>
            <a:off x="18502742" y="9315797"/>
            <a:ext cx="5881258"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b="1" dirty="0">
                <a:solidFill>
                  <a:srgbClr val="FF0000"/>
                </a:solidFill>
                <a:latin typeface="Arial" panose="020B0604020202020204" pitchFamily="34" charset="0"/>
                <a:cs typeface="Arial" panose="020B0604020202020204" pitchFamily="34" charset="0"/>
              </a:rPr>
              <a:t>QUIC</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Light"/>
              </a:rPr>
              <a:t>IETF WG Formed</a:t>
            </a:r>
            <a:endParaRPr kumimoji="0" lang="zh-CN" altLang="en-US" sz="50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Light"/>
            </a:endParaRPr>
          </a:p>
        </p:txBody>
      </p:sp>
      <p:cxnSp>
        <p:nvCxnSpPr>
          <p:cNvPr id="24" name="直线连接符 23">
            <a:extLst>
              <a:ext uri="{FF2B5EF4-FFF2-40B4-BE49-F238E27FC236}">
                <a16:creationId xmlns:a16="http://schemas.microsoft.com/office/drawing/2014/main" id="{1C2C8391-7537-4C4D-AC4E-C4EA996A4600}"/>
              </a:ext>
            </a:extLst>
          </p:cNvPr>
          <p:cNvCxnSpPr>
            <a:cxnSpLocks/>
          </p:cNvCxnSpPr>
          <p:nvPr/>
        </p:nvCxnSpPr>
        <p:spPr>
          <a:xfrm>
            <a:off x="19039605" y="7481359"/>
            <a:ext cx="1496291" cy="961256"/>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25" name="文本框 24">
            <a:extLst>
              <a:ext uri="{FF2B5EF4-FFF2-40B4-BE49-F238E27FC236}">
                <a16:creationId xmlns:a16="http://schemas.microsoft.com/office/drawing/2014/main" id="{F918B260-EB84-9A48-9777-DAC4EE35B36E}"/>
              </a:ext>
            </a:extLst>
          </p:cNvPr>
          <p:cNvSpPr txBox="1"/>
          <p:nvPr/>
        </p:nvSpPr>
        <p:spPr>
          <a:xfrm>
            <a:off x="20044062" y="8494419"/>
            <a:ext cx="2604655"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4400" dirty="0">
                <a:solidFill>
                  <a:schemeClr val="tx1"/>
                </a:solidFill>
                <a:latin typeface="Arial" panose="020B0604020202020204" pitchFamily="34" charset="0"/>
                <a:cs typeface="Arial" panose="020B0604020202020204" pitchFamily="34" charset="0"/>
              </a:rPr>
              <a:t>2016</a:t>
            </a:r>
            <a:endParaRPr kumimoji="0" lang="zh-CN" altLang="en-US" sz="440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Helvetica Light"/>
            </a:endParaRPr>
          </a:p>
        </p:txBody>
      </p:sp>
      <p:sp>
        <p:nvSpPr>
          <p:cNvPr id="30" name="文本框 29">
            <a:extLst>
              <a:ext uri="{FF2B5EF4-FFF2-40B4-BE49-F238E27FC236}">
                <a16:creationId xmlns:a16="http://schemas.microsoft.com/office/drawing/2014/main" id="{7D7E47F7-781B-FB4E-884F-373941BAE37C}"/>
              </a:ext>
            </a:extLst>
          </p:cNvPr>
          <p:cNvSpPr txBox="1"/>
          <p:nvPr/>
        </p:nvSpPr>
        <p:spPr>
          <a:xfrm>
            <a:off x="2086839" y="9319362"/>
            <a:ext cx="3086096"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b="1" dirty="0">
                <a:latin typeface="Arial" panose="020B0604020202020204" pitchFamily="34" charset="0"/>
                <a:cs typeface="Arial" panose="020B0604020202020204" pitchFamily="34" charset="0"/>
              </a:rPr>
              <a:t>HTTP/1.0</a:t>
            </a:r>
            <a:endParaRPr kumimoji="0" lang="zh-CN" altLang="en-US" sz="5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cxnSp>
        <p:nvCxnSpPr>
          <p:cNvPr id="31" name="直线连接符 30">
            <a:extLst>
              <a:ext uri="{FF2B5EF4-FFF2-40B4-BE49-F238E27FC236}">
                <a16:creationId xmlns:a16="http://schemas.microsoft.com/office/drawing/2014/main" id="{B839A54B-AB8D-D14C-B26F-9008D8DFD092}"/>
              </a:ext>
            </a:extLst>
          </p:cNvPr>
          <p:cNvCxnSpPr/>
          <p:nvPr/>
        </p:nvCxnSpPr>
        <p:spPr>
          <a:xfrm>
            <a:off x="3532906" y="7533163"/>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32" name="文本框 31">
            <a:extLst>
              <a:ext uri="{FF2B5EF4-FFF2-40B4-BE49-F238E27FC236}">
                <a16:creationId xmlns:a16="http://schemas.microsoft.com/office/drawing/2014/main" id="{B34467E1-E618-D948-8332-8B758D39B65B}"/>
              </a:ext>
            </a:extLst>
          </p:cNvPr>
          <p:cNvSpPr txBox="1"/>
          <p:nvPr/>
        </p:nvSpPr>
        <p:spPr>
          <a:xfrm>
            <a:off x="2230578" y="8494419"/>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4400" dirty="0">
                <a:latin typeface="Arial" panose="020B0604020202020204" pitchFamily="34" charset="0"/>
                <a:cs typeface="Arial" panose="020B0604020202020204" pitchFamily="34" charset="0"/>
              </a:rPr>
              <a:t>1996</a:t>
            </a:r>
            <a:endParaRPr kumimoji="0" lang="zh-CN" altLang="en-US"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cxnSp>
        <p:nvCxnSpPr>
          <p:cNvPr id="33" name="直线连接符 32">
            <a:extLst>
              <a:ext uri="{FF2B5EF4-FFF2-40B4-BE49-F238E27FC236}">
                <a16:creationId xmlns:a16="http://schemas.microsoft.com/office/drawing/2014/main" id="{0EDDD5A8-AC4F-CE43-A743-5E8322C81EF0}"/>
              </a:ext>
            </a:extLst>
          </p:cNvPr>
          <p:cNvCxnSpPr/>
          <p:nvPr/>
        </p:nvCxnSpPr>
        <p:spPr>
          <a:xfrm>
            <a:off x="1291932" y="6567275"/>
            <a:ext cx="0" cy="942110"/>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34" name="文本框 33">
            <a:extLst>
              <a:ext uri="{FF2B5EF4-FFF2-40B4-BE49-F238E27FC236}">
                <a16:creationId xmlns:a16="http://schemas.microsoft.com/office/drawing/2014/main" id="{C1810AE8-007C-6C4D-BA63-E37061BE46F2}"/>
              </a:ext>
            </a:extLst>
          </p:cNvPr>
          <p:cNvSpPr txBox="1"/>
          <p:nvPr/>
        </p:nvSpPr>
        <p:spPr>
          <a:xfrm>
            <a:off x="-148941" y="4798839"/>
            <a:ext cx="315883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b="1">
                <a:latin typeface="Arial" panose="020B0604020202020204" pitchFamily="34" charset="0"/>
                <a:cs typeface="Arial" panose="020B0604020202020204" pitchFamily="34" charset="0"/>
              </a:defRPr>
            </a:lvl1pPr>
          </a:lstStyle>
          <a:p>
            <a:r>
              <a:rPr lang="en-US" altLang="zh-CN" dirty="0"/>
              <a:t>HTTP/0.9</a:t>
            </a:r>
            <a:endParaRPr lang="zh-CN" altLang="en-US" dirty="0"/>
          </a:p>
        </p:txBody>
      </p:sp>
      <p:sp>
        <p:nvSpPr>
          <p:cNvPr id="35" name="文本框 34">
            <a:extLst>
              <a:ext uri="{FF2B5EF4-FFF2-40B4-BE49-F238E27FC236}">
                <a16:creationId xmlns:a16="http://schemas.microsoft.com/office/drawing/2014/main" id="{F918D8E0-7838-A943-8FA9-4F97F44C4E44}"/>
              </a:ext>
            </a:extLst>
          </p:cNvPr>
          <p:cNvSpPr txBox="1"/>
          <p:nvPr/>
        </p:nvSpPr>
        <p:spPr>
          <a:xfrm>
            <a:off x="-107378" y="5712551"/>
            <a:ext cx="2798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rPr>
              <a:t>1991</a:t>
            </a:r>
            <a:endParaRPr kumimoji="0" lang="zh-CN" altLang="en-US" sz="44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41302586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up)">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3" grpId="0"/>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312CD-479D-294C-8EB6-76BC04B291FD}"/>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13DA3084-5620-F04B-A332-AAD149D2682B}"/>
              </a:ext>
            </a:extLst>
          </p:cNvPr>
          <p:cNvPicPr>
            <a:picLocks noChangeAspect="1"/>
          </p:cNvPicPr>
          <p:nvPr/>
        </p:nvPicPr>
        <p:blipFill>
          <a:blip r:embed="rId2"/>
          <a:stretch>
            <a:fillRect/>
          </a:stretch>
        </p:blipFill>
        <p:spPr>
          <a:xfrm>
            <a:off x="0" y="0"/>
            <a:ext cx="24449484" cy="13716000"/>
          </a:xfrm>
          <a:prstGeom prst="rect">
            <a:avLst/>
          </a:prstGeom>
        </p:spPr>
      </p:pic>
      <p:pic>
        <p:nvPicPr>
          <p:cNvPr id="4" name="图片 3">
            <a:extLst>
              <a:ext uri="{FF2B5EF4-FFF2-40B4-BE49-F238E27FC236}">
                <a16:creationId xmlns:a16="http://schemas.microsoft.com/office/drawing/2014/main" id="{78AC98A0-95C7-4115-95B1-B81CFF92DBB3}"/>
              </a:ext>
            </a:extLst>
          </p:cNvPr>
          <p:cNvPicPr>
            <a:picLocks noChangeAspect="1"/>
          </p:cNvPicPr>
          <p:nvPr/>
        </p:nvPicPr>
        <p:blipFill>
          <a:blip r:embed="rId3"/>
          <a:stretch>
            <a:fillRect/>
          </a:stretch>
        </p:blipFill>
        <p:spPr>
          <a:xfrm>
            <a:off x="4397827" y="7154634"/>
            <a:ext cx="13883850" cy="6561366"/>
          </a:xfrm>
          <a:prstGeom prst="rect">
            <a:avLst/>
          </a:prstGeom>
        </p:spPr>
      </p:pic>
    </p:spTree>
    <p:extLst>
      <p:ext uri="{BB962C8B-B14F-4D97-AF65-F5344CB8AC3E}">
        <p14:creationId xmlns:p14="http://schemas.microsoft.com/office/powerpoint/2010/main" val="20595592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9.375E-7 -3.88889E-6 L 0.38672 -0.62905 " pathEditMode="relative" rAng="0" ptsTypes="AA">
                                      <p:cBhvr>
                                        <p:cTn id="11" dur="2000" fill="hold"/>
                                        <p:tgtEl>
                                          <p:spTgt spid="4"/>
                                        </p:tgtEl>
                                        <p:attrNameLst>
                                          <p:attrName>ppt_x</p:attrName>
                                          <p:attrName>ppt_y</p:attrName>
                                        </p:attrNameLst>
                                      </p:cBhvr>
                                      <p:rCtr x="19336" y="-31458"/>
                                    </p:animMotion>
                                  </p:childTnLst>
                                </p:cTn>
                              </p:par>
                            </p:childTnLst>
                          </p:cTn>
                        </p:par>
                        <p:par>
                          <p:cTn id="12" fill="hold">
                            <p:stCondLst>
                              <p:cond delay="2000"/>
                            </p:stCondLst>
                            <p:childTnLst>
                              <p:par>
                                <p:cTn id="13" presetID="6" presetClass="emph" presetSubtype="0" fill="hold" nodeType="afterEffect">
                                  <p:stCondLst>
                                    <p:cond delay="0"/>
                                  </p:stCondLst>
                                  <p:childTnLst>
                                    <p:animScale>
                                      <p:cBhvr>
                                        <p:cTn id="14" dur="2000" fill="hold"/>
                                        <p:tgtEl>
                                          <p:spTgt spid="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BE49-3DA0-1A4D-B34B-646914574DDE}"/>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D7799039-7B2B-7643-B23D-99E8963411EF}"/>
              </a:ext>
            </a:extLst>
          </p:cNvPr>
          <p:cNvPicPr>
            <a:picLocks noChangeAspect="1"/>
          </p:cNvPicPr>
          <p:nvPr/>
        </p:nvPicPr>
        <p:blipFill>
          <a:blip r:embed="rId2"/>
          <a:stretch>
            <a:fillRect/>
          </a:stretch>
        </p:blipFill>
        <p:spPr>
          <a:xfrm>
            <a:off x="-1" y="0"/>
            <a:ext cx="24453363" cy="13716000"/>
          </a:xfrm>
          <a:prstGeom prst="rect">
            <a:avLst/>
          </a:prstGeom>
        </p:spPr>
      </p:pic>
      <p:sp>
        <p:nvSpPr>
          <p:cNvPr id="5" name="文本框 4">
            <a:extLst>
              <a:ext uri="{FF2B5EF4-FFF2-40B4-BE49-F238E27FC236}">
                <a16:creationId xmlns:a16="http://schemas.microsoft.com/office/drawing/2014/main" id="{CA2B5A46-454B-694F-BF70-3643D70E5825}"/>
              </a:ext>
            </a:extLst>
          </p:cNvPr>
          <p:cNvSpPr txBox="1"/>
          <p:nvPr/>
        </p:nvSpPr>
        <p:spPr>
          <a:xfrm>
            <a:off x="7578480" y="10394024"/>
            <a:ext cx="8442960" cy="913711"/>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Hans" sz="5000" b="0" i="0" u="none" strike="noStrike" cap="none" spc="0" normalizeH="0" baseline="0" dirty="0">
                <a:ln>
                  <a:noFill/>
                </a:ln>
                <a:solidFill>
                  <a:srgbClr val="000000"/>
                </a:solidFill>
                <a:effectLst/>
                <a:uFillTx/>
                <a:latin typeface="+mn-lt"/>
                <a:ea typeface="+mn-ea"/>
                <a:cs typeface="+mn-cs"/>
                <a:sym typeface="Helvetica Light"/>
              </a:rPr>
              <a:t>On-top-of UDP Transport </a:t>
            </a:r>
          </a:p>
        </p:txBody>
      </p:sp>
    </p:spTree>
    <p:extLst>
      <p:ext uri="{BB962C8B-B14F-4D97-AF65-F5344CB8AC3E}">
        <p14:creationId xmlns:p14="http://schemas.microsoft.com/office/powerpoint/2010/main" val="5642403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High bandwidth, low latency"/>
          <p:cNvSpPr txBox="1">
            <a:spLocks noGrp="1"/>
          </p:cNvSpPr>
          <p:nvPr>
            <p:ph type="title"/>
          </p:nvPr>
        </p:nvSpPr>
        <p:spPr>
          <a:prstGeom prst="rect">
            <a:avLst/>
          </a:prstGeom>
        </p:spPr>
        <p:txBody>
          <a:bodyPr/>
          <a:lstStyle/>
          <a:p>
            <a:r>
              <a:rPr>
                <a:solidFill>
                  <a:schemeClr val="accent5"/>
                </a:solidFill>
              </a:rPr>
              <a:t>High bandwidth,</a:t>
            </a:r>
            <a:r>
              <a:t> </a:t>
            </a:r>
            <a:r>
              <a:rPr>
                <a:solidFill>
                  <a:schemeClr val="accent2">
                    <a:hueOff val="-2473792"/>
                    <a:satOff val="-50209"/>
                    <a:lumOff val="23543"/>
                  </a:schemeClr>
                </a:solidFill>
              </a:rPr>
              <a:t>low latency</a:t>
            </a:r>
          </a:p>
        </p:txBody>
      </p:sp>
      <p:sp>
        <p:nvSpPr>
          <p:cNvPr id="216" name="“Globally, consumer internet video traffic will be 80 percent of all consumer Internet traffic in 2019, up from 64 percent in 2014.”…"/>
          <p:cNvSpPr txBox="1"/>
          <p:nvPr/>
        </p:nvSpPr>
        <p:spPr>
          <a:xfrm>
            <a:off x="731187" y="3504541"/>
            <a:ext cx="22921626" cy="3584576"/>
          </a:xfrm>
          <a:prstGeom prst="rect">
            <a:avLst/>
          </a:prstGeom>
          <a:solidFill>
            <a:schemeClr val="accent4"/>
          </a:solidFill>
          <a:ln w="12700">
            <a:miter lim="400000"/>
          </a:ln>
          <a:effectLst>
            <a:outerShdw blurRad="190500" dist="152400" dir="5400000" rotWithShape="0">
              <a:srgbClr val="000000"/>
            </a:outerShdw>
          </a:effectLst>
          <a:extLst>
            <a:ext uri="{C572A759-6A51-4108-AA02-DFA0A04FC94B}">
              <ma14:wrappingTextBoxFlag xmlns:ma14="http://schemas.microsoft.com/office/mac/drawingml/2011/main" xmlns="" val="1"/>
            </a:ext>
          </a:extLst>
        </p:spPr>
        <p:txBody>
          <a:bodyPr lIns="71437" tIns="71437" rIns="71437" bIns="71437" anchor="ctr">
            <a:normAutofit fontScale="92500"/>
          </a:bodyPr>
          <a:lstStyle/>
          <a:p>
            <a:pPr lvl="1" algn="l" defTabSz="457200">
              <a:spcBef>
                <a:spcPts val="2400"/>
              </a:spcBef>
              <a:defRPr sz="7200" i="1">
                <a:solidFill>
                  <a:srgbClr val="FFFFFF"/>
                </a:solidFill>
                <a:latin typeface="Gill Sans"/>
                <a:ea typeface="Gill Sans"/>
                <a:cs typeface="Gill Sans"/>
                <a:sym typeface="Gill Sans"/>
              </a:defRPr>
            </a:pPr>
            <a:r>
              <a:rPr dirty="0"/>
              <a:t>“Globally, consumer internet video traffic will be 80 percent of all consumer Internet traffic in 2019, up from 64 percent in 2014.” </a:t>
            </a:r>
          </a:p>
          <a:p>
            <a:pPr lvl="1" algn="r" defTabSz="457200">
              <a:spcBef>
                <a:spcPts val="2000"/>
              </a:spcBef>
              <a:defRPr sz="7200" i="1">
                <a:solidFill>
                  <a:srgbClr val="FFFFFF"/>
                </a:solidFill>
                <a:latin typeface="Gill Sans"/>
                <a:ea typeface="Gill Sans"/>
                <a:cs typeface="Gill Sans"/>
                <a:sym typeface="Gill Sans"/>
              </a:defRPr>
            </a:pPr>
            <a:r>
              <a:rPr dirty="0"/>
              <a:t> </a:t>
            </a:r>
            <a:r>
              <a:rPr i="0" dirty="0"/>
              <a:t>— Cisco</a:t>
            </a:r>
          </a:p>
        </p:txBody>
      </p:sp>
      <p:sp>
        <p:nvSpPr>
          <p:cNvPr id="217" name="So is it all about bandwidth then?"/>
          <p:cNvSpPr txBox="1"/>
          <p:nvPr/>
        </p:nvSpPr>
        <p:spPr>
          <a:xfrm>
            <a:off x="5511601" y="8986441"/>
            <a:ext cx="15582058" cy="11969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lgn="l">
              <a:spcBef>
                <a:spcPts val="3200"/>
              </a:spcBef>
              <a:defRPr sz="7200" b="1">
                <a:latin typeface="Gill Sans"/>
                <a:ea typeface="Gill Sans"/>
                <a:cs typeface="Gill Sans"/>
                <a:sym typeface="Gill Sans"/>
              </a:defRPr>
            </a:pPr>
            <a:r>
              <a:t>So is it all about </a:t>
            </a:r>
            <a:r>
              <a:rPr>
                <a:solidFill>
                  <a:schemeClr val="accent5"/>
                </a:solidFill>
              </a:rPr>
              <a:t>bandwidth</a:t>
            </a:r>
            <a:r>
              <a:t> then?</a:t>
            </a:r>
          </a:p>
        </p:txBody>
      </p:sp>
      <p:sp>
        <p:nvSpPr>
          <p:cNvPr id="218" name="80% traffic ≠ 80% value"/>
          <p:cNvSpPr txBox="1"/>
          <p:nvPr/>
        </p:nvSpPr>
        <p:spPr>
          <a:xfrm>
            <a:off x="7443092" y="10746997"/>
            <a:ext cx="10872094" cy="12442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spcBef>
                <a:spcPts val="3200"/>
              </a:spcBef>
              <a:defRPr sz="7200" b="1">
                <a:solidFill>
                  <a:schemeClr val="accent5"/>
                </a:solidFill>
                <a:latin typeface="Gill Sans"/>
                <a:ea typeface="Gill Sans"/>
                <a:cs typeface="Gill Sans"/>
                <a:sym typeface="Gill Sans"/>
              </a:defRPr>
            </a:lvl1pPr>
          </a:lstStyle>
          <a:p>
            <a:r>
              <a:t>80% traffic ≠ 80% value</a:t>
            </a:r>
          </a:p>
        </p:txBody>
      </p:sp>
      <p:grpSp>
        <p:nvGrpSpPr>
          <p:cNvPr id="9" name="成组">
            <a:extLst>
              <a:ext uri="{FF2B5EF4-FFF2-40B4-BE49-F238E27FC236}">
                <a16:creationId xmlns:a16="http://schemas.microsoft.com/office/drawing/2014/main" id="{06B34939-9A5C-954A-836E-8D2610F68C03}"/>
              </a:ext>
            </a:extLst>
          </p:cNvPr>
          <p:cNvGrpSpPr/>
          <p:nvPr/>
        </p:nvGrpSpPr>
        <p:grpSpPr>
          <a:xfrm>
            <a:off x="6486265" y="2153392"/>
            <a:ext cx="11479981" cy="10985320"/>
            <a:chOff x="-177800" y="12699"/>
            <a:chExt cx="11479979" cy="10985318"/>
          </a:xfrm>
        </p:grpSpPr>
        <p:pic>
          <p:nvPicPr>
            <p:cNvPr id="10" name="Screen Shot 2015-08-31 at 8.42.49 PM.png" descr="Screen Shot 2015-08-31 at 8.42.49 PM.png">
              <a:extLst>
                <a:ext uri="{FF2B5EF4-FFF2-40B4-BE49-F238E27FC236}">
                  <a16:creationId xmlns:a16="http://schemas.microsoft.com/office/drawing/2014/main" id="{7DECC90E-DB6A-AB49-A525-59051863A2E9}"/>
                </a:ext>
              </a:extLst>
            </p:cNvPr>
            <p:cNvPicPr>
              <a:picLocks/>
            </p:cNvPicPr>
            <p:nvPr/>
          </p:nvPicPr>
          <p:blipFill>
            <a:blip r:embed="rId3">
              <a:extLst/>
            </a:blip>
            <a:stretch>
              <a:fillRect/>
            </a:stretch>
          </p:blipFill>
          <p:spPr>
            <a:xfrm>
              <a:off x="-177800" y="566444"/>
              <a:ext cx="11275206" cy="10431575"/>
            </a:xfrm>
            <a:prstGeom prst="rect">
              <a:avLst/>
            </a:prstGeom>
            <a:effectLst>
              <a:outerShdw blurRad="190500" dist="254000" dir="5400000" rotWithShape="0">
                <a:srgbClr val="000000"/>
              </a:outerShdw>
            </a:effectLst>
          </p:spPr>
        </p:pic>
        <p:sp>
          <p:nvSpPr>
            <p:cNvPr id="11" name="wikipedia.org">
              <a:extLst>
                <a:ext uri="{FF2B5EF4-FFF2-40B4-BE49-F238E27FC236}">
                  <a16:creationId xmlns:a16="http://schemas.microsoft.com/office/drawing/2014/main" id="{61BD52DC-BEFB-074D-ABC6-E2E8F085358D}"/>
                </a:ext>
              </a:extLst>
            </p:cNvPr>
            <p:cNvSpPr txBox="1"/>
            <p:nvPr/>
          </p:nvSpPr>
          <p:spPr>
            <a:xfrm>
              <a:off x="7728866" y="12699"/>
              <a:ext cx="3573314" cy="685801"/>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000" b="1">
                  <a:solidFill>
                    <a:srgbClr val="53585F"/>
                  </a:solidFill>
                  <a:latin typeface="Gill Sans"/>
                  <a:ea typeface="Gill Sans"/>
                  <a:cs typeface="Gill Sans"/>
                  <a:sym typeface="Gill Sans"/>
                </a:defRPr>
              </a:lvl1pPr>
            </a:lstStyle>
            <a:p>
              <a:r>
                <a:t>wikipedia.org</a:t>
              </a:r>
            </a:p>
          </p:txBody>
        </p:sp>
      </p:grpSp>
    </p:spTree>
  </p:cSld>
  <p:clrMapOvr>
    <a:masterClrMapping/>
  </p:clrMapOvr>
  <mc:AlternateContent xmlns:mc="http://schemas.openxmlformats.org/markup-compatibility/2006" xmlns:p14="http://schemas.microsoft.com/office/powerpoint/2010/main">
    <mc:Choice Requires="p14">
      <p:transition spd="med" p14:dur="699">
        <p:fade thruBlk="1"/>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build="p" animBg="1" advAuto="0"/>
      <p:bldP spid="9" grpId="0"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47C58-E51A-2149-8DCE-0887EC504378}"/>
              </a:ext>
            </a:extLst>
          </p:cNvPr>
          <p:cNvSpPr>
            <a:spLocks noGrp="1"/>
          </p:cNvSpPr>
          <p:nvPr>
            <p:ph type="title"/>
          </p:nvPr>
        </p:nvSpPr>
        <p:spPr/>
        <p:txBody>
          <a:bodyPr/>
          <a:lstStyle/>
          <a:p>
            <a:r>
              <a:rPr kumimoji="1" lang="en-US" altLang="zh-Hans" dirty="0"/>
              <a:t>How</a:t>
            </a:r>
            <a:r>
              <a:rPr kumimoji="1" lang="zh-Hans" altLang="en-US" dirty="0"/>
              <a:t> </a:t>
            </a:r>
            <a:r>
              <a:rPr kumimoji="1" lang="en-US" altLang="zh-Hans" dirty="0"/>
              <a:t>QUIC</a:t>
            </a:r>
            <a:r>
              <a:rPr kumimoji="1" lang="zh-Hans" altLang="en-US" dirty="0"/>
              <a:t> </a:t>
            </a:r>
            <a:r>
              <a:rPr kumimoji="1" lang="en-US" altLang="zh-Hans" dirty="0"/>
              <a:t>Performs</a:t>
            </a:r>
            <a:endParaRPr kumimoji="1" lang="zh-CN" altLang="en-US" dirty="0"/>
          </a:p>
        </p:txBody>
      </p:sp>
      <p:pic>
        <p:nvPicPr>
          <p:cNvPr id="3" name="图片 2">
            <a:extLst>
              <a:ext uri="{FF2B5EF4-FFF2-40B4-BE49-F238E27FC236}">
                <a16:creationId xmlns:a16="http://schemas.microsoft.com/office/drawing/2014/main" id="{9D5F23C6-F97C-8145-BE99-82B3776DB924}"/>
              </a:ext>
            </a:extLst>
          </p:cNvPr>
          <p:cNvPicPr>
            <a:picLocks noChangeAspect="1"/>
          </p:cNvPicPr>
          <p:nvPr/>
        </p:nvPicPr>
        <p:blipFill>
          <a:blip r:embed="rId2"/>
          <a:stretch>
            <a:fillRect/>
          </a:stretch>
        </p:blipFill>
        <p:spPr>
          <a:xfrm>
            <a:off x="2276475" y="2500313"/>
            <a:ext cx="19831050" cy="11123324"/>
          </a:xfrm>
          <a:prstGeom prst="rect">
            <a:avLst/>
          </a:prstGeom>
        </p:spPr>
      </p:pic>
    </p:spTree>
    <p:extLst>
      <p:ext uri="{BB962C8B-B14F-4D97-AF65-F5344CB8AC3E}">
        <p14:creationId xmlns:p14="http://schemas.microsoft.com/office/powerpoint/2010/main" val="17285494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29938-8557-AA4C-9730-C44856C698E4}"/>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A5C9826B-981F-474E-AF0B-0ACFBD30E469}"/>
              </a:ext>
            </a:extLst>
          </p:cNvPr>
          <p:cNvPicPr>
            <a:picLocks noChangeAspect="1"/>
          </p:cNvPicPr>
          <p:nvPr/>
        </p:nvPicPr>
        <p:blipFill>
          <a:blip r:embed="rId2"/>
          <a:stretch>
            <a:fillRect/>
          </a:stretch>
        </p:blipFill>
        <p:spPr>
          <a:xfrm>
            <a:off x="-1" y="0"/>
            <a:ext cx="24535009" cy="13716000"/>
          </a:xfrm>
          <a:prstGeom prst="rect">
            <a:avLst/>
          </a:prstGeom>
        </p:spPr>
      </p:pic>
    </p:spTree>
    <p:extLst>
      <p:ext uri="{BB962C8B-B14F-4D97-AF65-F5344CB8AC3E}">
        <p14:creationId xmlns:p14="http://schemas.microsoft.com/office/powerpoint/2010/main" val="167250354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09216-27D7-6D40-9DE2-239193DF9AE3}"/>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6BB8BF1E-7C92-B848-8D79-15973533BBBA}"/>
              </a:ext>
            </a:extLst>
          </p:cNvPr>
          <p:cNvPicPr>
            <a:picLocks noChangeAspect="1"/>
          </p:cNvPicPr>
          <p:nvPr/>
        </p:nvPicPr>
        <p:blipFill>
          <a:blip r:embed="rId2"/>
          <a:stretch>
            <a:fillRect/>
          </a:stretch>
        </p:blipFill>
        <p:spPr>
          <a:xfrm>
            <a:off x="-1" y="0"/>
            <a:ext cx="24471199" cy="13716000"/>
          </a:xfrm>
          <a:prstGeom prst="rect">
            <a:avLst/>
          </a:prstGeom>
        </p:spPr>
      </p:pic>
    </p:spTree>
    <p:extLst>
      <p:ext uri="{BB962C8B-B14F-4D97-AF65-F5344CB8AC3E}">
        <p14:creationId xmlns:p14="http://schemas.microsoft.com/office/powerpoint/2010/main" val="352292878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27E66B-4996-2442-9E4B-161452A634FB}"/>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E077546E-A3C5-C64E-B810-FC968FD46F4F}"/>
              </a:ext>
            </a:extLst>
          </p:cNvPr>
          <p:cNvPicPr>
            <a:picLocks noChangeAspect="1"/>
          </p:cNvPicPr>
          <p:nvPr/>
        </p:nvPicPr>
        <p:blipFill>
          <a:blip r:embed="rId2"/>
          <a:stretch>
            <a:fillRect/>
          </a:stretch>
        </p:blipFill>
        <p:spPr>
          <a:xfrm>
            <a:off x="-1" y="0"/>
            <a:ext cx="24503063" cy="13716000"/>
          </a:xfrm>
          <a:prstGeom prst="rect">
            <a:avLst/>
          </a:prstGeom>
        </p:spPr>
      </p:pic>
    </p:spTree>
    <p:extLst>
      <p:ext uri="{BB962C8B-B14F-4D97-AF65-F5344CB8AC3E}">
        <p14:creationId xmlns:p14="http://schemas.microsoft.com/office/powerpoint/2010/main" val="272556479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57A956-8946-4C2B-A79D-A448F4027D4F}"/>
              </a:ext>
            </a:extLst>
          </p:cNvPr>
          <p:cNvSpPr>
            <a:spLocks noGrp="1"/>
          </p:cNvSpPr>
          <p:nvPr>
            <p:ph type="title"/>
          </p:nvPr>
        </p:nvSpPr>
        <p:spPr/>
        <p:txBody>
          <a:bodyPr>
            <a:normAutofit/>
          </a:bodyPr>
          <a:lstStyle/>
          <a:p>
            <a:r>
              <a:rPr lang="en-US" altLang="zh-CN" sz="19299" b="1" dirty="0"/>
              <a:t>Thanks!</a:t>
            </a:r>
            <a:endParaRPr lang="zh-CN" altLang="en-US" sz="19299" b="1" dirty="0"/>
          </a:p>
        </p:txBody>
      </p:sp>
      <p:sp>
        <p:nvSpPr>
          <p:cNvPr id="4" name="文本占位符 3">
            <a:extLst>
              <a:ext uri="{FF2B5EF4-FFF2-40B4-BE49-F238E27FC236}">
                <a16:creationId xmlns:a16="http://schemas.microsoft.com/office/drawing/2014/main" id="{4AB2FE44-B99D-4297-B146-5457F93777AB}"/>
              </a:ext>
            </a:extLst>
          </p:cNvPr>
          <p:cNvSpPr>
            <a:spLocks noGrp="1"/>
          </p:cNvSpPr>
          <p:nvPr>
            <p:ph type="body" sz="quarter" idx="1"/>
          </p:nvPr>
        </p:nvSpPr>
        <p:spPr>
          <a:xfrm>
            <a:off x="4834163" y="7072307"/>
            <a:ext cx="14715677" cy="4983177"/>
          </a:xfrm>
        </p:spPr>
        <p:txBody>
          <a:bodyPr>
            <a:normAutofit/>
          </a:bodyPr>
          <a:lstStyle/>
          <a:p>
            <a:r>
              <a:rPr lang="zh-CN" altLang="en-US" sz="7800" dirty="0"/>
              <a:t>陈果 副教授</a:t>
            </a:r>
            <a:endParaRPr lang="en-US" altLang="zh-CN" sz="7800" dirty="0"/>
          </a:p>
          <a:p>
            <a:endParaRPr lang="en-US" altLang="zh-CN" sz="7800"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a:p>
            <a:endParaRPr lang="zh-CN" altLang="en-US" dirty="0"/>
          </a:p>
        </p:txBody>
      </p:sp>
      <p:sp>
        <p:nvSpPr>
          <p:cNvPr id="5" name="矩形 4">
            <a:extLst>
              <a:ext uri="{FF2B5EF4-FFF2-40B4-BE49-F238E27FC236}">
                <a16:creationId xmlns:a16="http://schemas.microsoft.com/office/drawing/2014/main" id="{B4EF5ABD-2385-4557-9EBF-C2839E972028}"/>
              </a:ext>
            </a:extLst>
          </p:cNvPr>
          <p:cNvSpPr/>
          <p:nvPr/>
        </p:nvSpPr>
        <p:spPr>
          <a:xfrm>
            <a:off x="4833937" y="12180494"/>
            <a:ext cx="16046312" cy="1200329"/>
          </a:xfrm>
          <a:prstGeom prst="rect">
            <a:avLst/>
          </a:prstGeom>
        </p:spPr>
        <p:txBody>
          <a:bodyPr wrap="square">
            <a:spAutoFit/>
          </a:bodyPr>
          <a:lstStyle/>
          <a:p>
            <a:pPr algn="l" defTabSz="914400" hangingPunct="1"/>
            <a:r>
              <a:rPr lang="zh-CN" altLang="en-US" sz="3600" kern="1200" dirty="0">
                <a:latin typeface="Helvetica Light"/>
                <a:hlinkClick r:id="rId2"/>
              </a:rPr>
              <a:t>https://1989chenguo.github.io/Courses/CloudComputing2018Spring.html</a:t>
            </a:r>
            <a:endParaRPr lang="en-US" altLang="zh-CN" sz="3600" kern="1200" dirty="0">
              <a:latin typeface="Helvetica Light"/>
            </a:endParaRPr>
          </a:p>
          <a:p>
            <a:pPr algn="l" defTabSz="914400" hangingPunct="1"/>
            <a:endParaRPr lang="zh-CN" altLang="en-US" sz="3600" kern="1200" dirty="0">
              <a:latin typeface="Helvetica Light"/>
            </a:endParaRPr>
          </a:p>
        </p:txBody>
      </p:sp>
    </p:spTree>
    <p:extLst>
      <p:ext uri="{BB962C8B-B14F-4D97-AF65-F5344CB8AC3E}">
        <p14:creationId xmlns:p14="http://schemas.microsoft.com/office/powerpoint/2010/main" val="23978976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143E8AF-5FA9-884B-8DA8-D0B67FE270B5}"/>
              </a:ext>
            </a:extLst>
          </p:cNvPr>
          <p:cNvPicPr>
            <a:picLocks noChangeAspect="1"/>
          </p:cNvPicPr>
          <p:nvPr/>
        </p:nvPicPr>
        <p:blipFill>
          <a:blip r:embed="rId2"/>
          <a:stretch>
            <a:fillRect/>
          </a:stretch>
        </p:blipFill>
        <p:spPr>
          <a:xfrm>
            <a:off x="16803370" y="1584960"/>
            <a:ext cx="4852351" cy="11887200"/>
          </a:xfrm>
          <a:prstGeom prst="rect">
            <a:avLst/>
          </a:prstGeom>
        </p:spPr>
      </p:pic>
      <p:pic>
        <p:nvPicPr>
          <p:cNvPr id="6" name="图片 5">
            <a:extLst>
              <a:ext uri="{FF2B5EF4-FFF2-40B4-BE49-F238E27FC236}">
                <a16:creationId xmlns:a16="http://schemas.microsoft.com/office/drawing/2014/main" id="{B488A9CD-6BE9-E94D-9F62-3BA08094E1D7}"/>
              </a:ext>
            </a:extLst>
          </p:cNvPr>
          <p:cNvPicPr>
            <a:picLocks noChangeAspect="1"/>
          </p:cNvPicPr>
          <p:nvPr/>
        </p:nvPicPr>
        <p:blipFill>
          <a:blip r:embed="rId3"/>
          <a:stretch>
            <a:fillRect/>
          </a:stretch>
        </p:blipFill>
        <p:spPr>
          <a:xfrm>
            <a:off x="3571240" y="1584960"/>
            <a:ext cx="6521450" cy="11887200"/>
          </a:xfrm>
          <a:prstGeom prst="rect">
            <a:avLst/>
          </a:prstGeom>
        </p:spPr>
      </p:pic>
      <p:sp>
        <p:nvSpPr>
          <p:cNvPr id="2" name="标题 1">
            <a:extLst>
              <a:ext uri="{FF2B5EF4-FFF2-40B4-BE49-F238E27FC236}">
                <a16:creationId xmlns:a16="http://schemas.microsoft.com/office/drawing/2014/main" id="{64071141-5837-A245-A98A-5867FA2B0AAC}"/>
              </a:ext>
            </a:extLst>
          </p:cNvPr>
          <p:cNvSpPr>
            <a:spLocks noGrp="1"/>
          </p:cNvSpPr>
          <p:nvPr>
            <p:ph type="title"/>
          </p:nvPr>
        </p:nvSpPr>
        <p:spPr>
          <a:xfrm>
            <a:off x="1036320" y="0"/>
            <a:ext cx="22158960" cy="2500313"/>
          </a:xfrm>
        </p:spPr>
        <p:txBody>
          <a:bodyPr/>
          <a:lstStyle/>
          <a:p>
            <a:r>
              <a:rPr lang="en" altLang="zh-CN" b="1" dirty="0"/>
              <a:t>Largest corporations by market capitalization</a:t>
            </a:r>
            <a:endParaRPr kumimoji="1" lang="zh-CN" altLang="en-US" dirty="0"/>
          </a:p>
        </p:txBody>
      </p:sp>
      <p:sp>
        <p:nvSpPr>
          <p:cNvPr id="7" name="Multiplayer…">
            <a:extLst>
              <a:ext uri="{FF2B5EF4-FFF2-40B4-BE49-F238E27FC236}">
                <a16:creationId xmlns:a16="http://schemas.microsoft.com/office/drawing/2014/main" id="{388B0054-F213-9C40-812C-544CE6B68BB5}"/>
              </a:ext>
            </a:extLst>
          </p:cNvPr>
          <p:cNvSpPr txBox="1"/>
          <p:nvPr/>
        </p:nvSpPr>
        <p:spPr>
          <a:xfrm>
            <a:off x="827907" y="6807713"/>
            <a:ext cx="2407548" cy="1929373"/>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defRPr sz="5800" b="1">
                <a:latin typeface="Gill Sans"/>
                <a:ea typeface="Gill Sans"/>
                <a:cs typeface="Gill Sans"/>
                <a:sym typeface="Gill Sans"/>
              </a:defRPr>
            </a:pPr>
            <a:r>
              <a:rPr lang="en-US" altLang="zh-CN" dirty="0">
                <a:solidFill>
                  <a:srgbClr val="FF0000"/>
                </a:solidFill>
              </a:rPr>
              <a:t>2008</a:t>
            </a:r>
            <a:r>
              <a:rPr lang="en-US" altLang="zh-CN" dirty="0"/>
              <a:t> Q1</a:t>
            </a:r>
            <a:endParaRPr dirty="0"/>
          </a:p>
        </p:txBody>
      </p:sp>
      <p:sp>
        <p:nvSpPr>
          <p:cNvPr id="9" name="Multiplayer…">
            <a:extLst>
              <a:ext uri="{FF2B5EF4-FFF2-40B4-BE49-F238E27FC236}">
                <a16:creationId xmlns:a16="http://schemas.microsoft.com/office/drawing/2014/main" id="{295D6130-68FF-C046-BA62-AF0089322517}"/>
              </a:ext>
            </a:extLst>
          </p:cNvPr>
          <p:cNvSpPr txBox="1"/>
          <p:nvPr/>
        </p:nvSpPr>
        <p:spPr>
          <a:xfrm>
            <a:off x="14210243" y="6807713"/>
            <a:ext cx="2407548" cy="1929373"/>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defRPr sz="5800" b="1">
                <a:latin typeface="Gill Sans"/>
                <a:ea typeface="Gill Sans"/>
                <a:cs typeface="Gill Sans"/>
                <a:sym typeface="Gill Sans"/>
              </a:defRPr>
            </a:pPr>
            <a:r>
              <a:rPr lang="en-US" altLang="zh-CN" dirty="0">
                <a:solidFill>
                  <a:srgbClr val="FF0000"/>
                </a:solidFill>
              </a:rPr>
              <a:t>2018</a:t>
            </a:r>
            <a:r>
              <a:rPr lang="en-US" altLang="zh-CN" dirty="0"/>
              <a:t> Q1</a:t>
            </a:r>
            <a:endParaRPr dirty="0"/>
          </a:p>
        </p:txBody>
      </p:sp>
      <p:sp>
        <p:nvSpPr>
          <p:cNvPr id="10" name="矩形 9">
            <a:extLst>
              <a:ext uri="{FF2B5EF4-FFF2-40B4-BE49-F238E27FC236}">
                <a16:creationId xmlns:a16="http://schemas.microsoft.com/office/drawing/2014/main" id="{A403D32C-6E0A-C945-8B45-B02E6BB84C29}"/>
              </a:ext>
            </a:extLst>
          </p:cNvPr>
          <p:cNvSpPr/>
          <p:nvPr/>
        </p:nvSpPr>
        <p:spPr>
          <a:xfrm>
            <a:off x="0" y="13300501"/>
            <a:ext cx="16611600" cy="830997"/>
          </a:xfrm>
          <a:prstGeom prst="rect">
            <a:avLst/>
          </a:prstGeom>
        </p:spPr>
        <p:txBody>
          <a:bodyPr wrap="square">
            <a:spAutoFit/>
          </a:bodyPr>
          <a:lstStyle/>
          <a:p>
            <a:pPr algn="l"/>
            <a:r>
              <a:rPr lang="zh-CN" altLang="en-US" sz="2400" dirty="0">
                <a:hlinkClick r:id="rId4"/>
              </a:rPr>
              <a:t>https://en.wikipedia.org/wiki/List_of_public_corporations_by_market_capitalization#2000%E2%80%932010</a:t>
            </a:r>
            <a:endParaRPr lang="en-US" altLang="zh-CN" sz="2400" dirty="0"/>
          </a:p>
          <a:p>
            <a:pPr algn="l"/>
            <a:endParaRPr lang="zh-CN" altLang="en-US" sz="2400" dirty="0"/>
          </a:p>
        </p:txBody>
      </p:sp>
      <p:pic>
        <p:nvPicPr>
          <p:cNvPr id="11" name="图片 10">
            <a:extLst>
              <a:ext uri="{FF2B5EF4-FFF2-40B4-BE49-F238E27FC236}">
                <a16:creationId xmlns:a16="http://schemas.microsoft.com/office/drawing/2014/main" id="{96B08D30-CD20-B04F-A591-A2FEFB2DF490}"/>
              </a:ext>
            </a:extLst>
          </p:cNvPr>
          <p:cNvPicPr>
            <a:picLocks noChangeAspect="1"/>
          </p:cNvPicPr>
          <p:nvPr/>
        </p:nvPicPr>
        <p:blipFill>
          <a:blip r:embed="rId5"/>
          <a:stretch>
            <a:fillRect/>
          </a:stretch>
        </p:blipFill>
        <p:spPr>
          <a:xfrm>
            <a:off x="4680585" y="2500313"/>
            <a:ext cx="14733037" cy="9982563"/>
          </a:xfrm>
          <a:prstGeom prst="rect">
            <a:avLst/>
          </a:prstGeom>
        </p:spPr>
      </p:pic>
    </p:spTree>
    <p:extLst>
      <p:ext uri="{BB962C8B-B14F-4D97-AF65-F5344CB8AC3E}">
        <p14:creationId xmlns:p14="http://schemas.microsoft.com/office/powerpoint/2010/main" val="2704700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duction in searches relative to control group"/>
          <p:cNvSpPr/>
          <p:nvPr/>
        </p:nvSpPr>
        <p:spPr>
          <a:xfrm>
            <a:off x="1766473" y="5314207"/>
            <a:ext cx="4899186" cy="1387932"/>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600">
                <a:latin typeface="Gill Sans"/>
                <a:ea typeface="Gill Sans"/>
                <a:cs typeface="Gill Sans"/>
                <a:sym typeface="Gill Sans"/>
              </a:defRPr>
            </a:lvl1pPr>
          </a:lstStyle>
          <a:p>
            <a:r>
              <a:t>Reduction in searches relative to control group</a:t>
            </a:r>
          </a:p>
        </p:txBody>
      </p:sp>
      <p:pic>
        <p:nvPicPr>
          <p:cNvPr id="3" name="图片 2">
            <a:extLst>
              <a:ext uri="{FF2B5EF4-FFF2-40B4-BE49-F238E27FC236}">
                <a16:creationId xmlns:a16="http://schemas.microsoft.com/office/drawing/2014/main" id="{48DB0212-2033-9247-9169-3D4C96914B51}"/>
              </a:ext>
            </a:extLst>
          </p:cNvPr>
          <p:cNvPicPr>
            <a:picLocks noChangeAspect="1"/>
          </p:cNvPicPr>
          <p:nvPr/>
        </p:nvPicPr>
        <p:blipFill>
          <a:blip r:embed="rId3"/>
          <a:stretch>
            <a:fillRect/>
          </a:stretch>
        </p:blipFill>
        <p:spPr>
          <a:xfrm>
            <a:off x="5731510" y="591820"/>
            <a:ext cx="13957300" cy="3327400"/>
          </a:xfrm>
          <a:prstGeom prst="rect">
            <a:avLst/>
          </a:prstGeom>
        </p:spPr>
      </p:pic>
      <p:pic>
        <p:nvPicPr>
          <p:cNvPr id="4" name="图片 3">
            <a:extLst>
              <a:ext uri="{FF2B5EF4-FFF2-40B4-BE49-F238E27FC236}">
                <a16:creationId xmlns:a16="http://schemas.microsoft.com/office/drawing/2014/main" id="{300DC04F-A88E-E04F-81FB-7BCB11A21E8E}"/>
              </a:ext>
            </a:extLst>
          </p:cNvPr>
          <p:cNvPicPr>
            <a:picLocks noChangeAspect="1"/>
          </p:cNvPicPr>
          <p:nvPr/>
        </p:nvPicPr>
        <p:blipFill>
          <a:blip r:embed="rId4"/>
          <a:stretch>
            <a:fillRect/>
          </a:stretch>
        </p:blipFill>
        <p:spPr>
          <a:xfrm>
            <a:off x="7338060" y="3976719"/>
            <a:ext cx="10744200" cy="9423400"/>
          </a:xfrm>
          <a:prstGeom prst="rect">
            <a:avLst/>
          </a:prstGeom>
        </p:spPr>
      </p:pic>
    </p:spTree>
    <p:extLst>
      <p:ext uri="{BB962C8B-B14F-4D97-AF65-F5344CB8AC3E}">
        <p14:creationId xmlns:p14="http://schemas.microsoft.com/office/powerpoint/2010/main" val="8152354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Screen Shot 2015-08-25 at 10.07.25 AM.png" descr="Screen Shot 2015-08-25 at 10.07.25 AM.png"/>
          <p:cNvPicPr>
            <a:picLocks noChangeAspect="1"/>
          </p:cNvPicPr>
          <p:nvPr/>
        </p:nvPicPr>
        <p:blipFill>
          <a:blip r:embed="rId3">
            <a:alphaModFix amt="24123"/>
            <a:extLst/>
          </a:blip>
          <a:srcRect t="668" r="14407"/>
          <a:stretch>
            <a:fillRect/>
          </a:stretch>
        </p:blipFill>
        <p:spPr>
          <a:xfrm>
            <a:off x="-1279595" y="4322598"/>
            <a:ext cx="23061303" cy="17090277"/>
          </a:xfrm>
          <a:prstGeom prst="rect">
            <a:avLst/>
          </a:prstGeom>
          <a:ln w="12700">
            <a:miter lim="400000"/>
          </a:ln>
        </p:spPr>
      </p:pic>
      <p:sp>
        <p:nvSpPr>
          <p:cNvPr id="234" name="0.4s ~ 0.74% fewer searches"/>
          <p:cNvSpPr txBox="1"/>
          <p:nvPr/>
        </p:nvSpPr>
        <p:spPr>
          <a:xfrm>
            <a:off x="1820164" y="6326814"/>
            <a:ext cx="20743673" cy="180999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12000" b="1">
                <a:solidFill>
                  <a:srgbClr val="CD2626"/>
                </a:solidFill>
                <a:latin typeface="Helvetica Neue"/>
                <a:ea typeface="Helvetica Neue"/>
                <a:cs typeface="Helvetica Neue"/>
                <a:sym typeface="Helvetica Neue"/>
              </a:defRPr>
            </a:lvl1pPr>
          </a:lstStyle>
          <a:p>
            <a:pPr>
              <a:defRPr b="0">
                <a:solidFill>
                  <a:srgbClr val="000000"/>
                </a:solidFill>
              </a:defRPr>
            </a:pPr>
            <a:r>
              <a:rPr b="1">
                <a:solidFill>
                  <a:srgbClr val="CD2626"/>
                </a:solidFill>
              </a:rPr>
              <a:t>0.4s ~ 0.74% fewer searches</a:t>
            </a:r>
          </a:p>
        </p:txBody>
      </p:sp>
      <p:pic>
        <p:nvPicPr>
          <p:cNvPr id="7" name="图片 6">
            <a:extLst>
              <a:ext uri="{FF2B5EF4-FFF2-40B4-BE49-F238E27FC236}">
                <a16:creationId xmlns:a16="http://schemas.microsoft.com/office/drawing/2014/main" id="{4F586122-96CE-FA4C-8ADE-F4EF29A19A33}"/>
              </a:ext>
            </a:extLst>
          </p:cNvPr>
          <p:cNvPicPr>
            <a:picLocks noChangeAspect="1"/>
          </p:cNvPicPr>
          <p:nvPr/>
        </p:nvPicPr>
        <p:blipFill>
          <a:blip r:embed="rId4"/>
          <a:stretch>
            <a:fillRect/>
          </a:stretch>
        </p:blipFill>
        <p:spPr>
          <a:xfrm>
            <a:off x="5731510" y="591820"/>
            <a:ext cx="13957300" cy="3327400"/>
          </a:xfrm>
          <a:prstGeom prst="rect">
            <a:avLst/>
          </a:prstGeom>
        </p:spPr>
      </p:pic>
    </p:spTree>
    <p:extLst>
      <p:ext uri="{BB962C8B-B14F-4D97-AF65-F5344CB8AC3E}">
        <p14:creationId xmlns:p14="http://schemas.microsoft.com/office/powerpoint/2010/main" val="137813519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_rels/theme2.xml.rels><?xml version="1.0" encoding="UTF-8" standalone="yes"?>
<Relationships xmlns="http://schemas.openxmlformats.org/package/2006/relationships"><Relationship Id="rId1" Type="http://schemas.openxmlformats.org/officeDocument/2006/relationships/image" Target="NULL"/></Relationships>
</file>

<file path=ppt/theme/_rels/theme4.xml.rels><?xml version="1.0" encoding="UTF-8" standalone="yes"?>
<Relationships xmlns="http://schemas.openxmlformats.org/package/2006/relationships"><Relationship Id="rId1" Type="http://schemas.openxmlformats.org/officeDocument/2006/relationships/image" Target="NULL"/></Relationships>
</file>

<file path=ppt/theme/_rels/theme6.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2869</Words>
  <Application>Microsoft Office PowerPoint</Application>
  <PresentationFormat>自定义</PresentationFormat>
  <Paragraphs>286</Paragraphs>
  <Slides>64</Slides>
  <Notes>20</Notes>
  <HiddenSlides>1</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64</vt:i4>
      </vt:variant>
    </vt:vector>
  </HeadingPairs>
  <TitlesOfParts>
    <vt:vector size="81" baseType="lpstr">
      <vt:lpstr>Gill Sans</vt:lpstr>
      <vt:lpstr>Helvetica Light</vt:lpstr>
      <vt:lpstr>Helvetica Neue</vt:lpstr>
      <vt:lpstr>Lucida Grande</vt:lpstr>
      <vt:lpstr>宋体</vt:lpstr>
      <vt:lpstr>微软雅黑</vt:lpstr>
      <vt:lpstr>Abadi</vt:lpstr>
      <vt:lpstr>Arial</vt:lpstr>
      <vt:lpstr>Calibri</vt:lpstr>
      <vt:lpstr>Calibri Light</vt:lpstr>
      <vt:lpstr>Helvetica</vt:lpstr>
      <vt:lpstr>Wingdings</vt:lpstr>
      <vt:lpstr>White</vt:lpstr>
      <vt:lpstr>1_White</vt:lpstr>
      <vt:lpstr>Office Theme</vt:lpstr>
      <vt:lpstr>2_White</vt:lpstr>
      <vt:lpstr>1_Office Theme</vt:lpstr>
      <vt:lpstr>云计算技术</vt:lpstr>
      <vt:lpstr>What we have learned</vt:lpstr>
      <vt:lpstr>Client connectivity</vt:lpstr>
      <vt:lpstr>PowerPoint 演示文稿</vt:lpstr>
      <vt:lpstr>High bandwidth, low latency</vt:lpstr>
      <vt:lpstr>High bandwidth, low latency</vt:lpstr>
      <vt:lpstr>Largest corporations by market capitalization</vt:lpstr>
      <vt:lpstr>PowerPoint 演示文稿</vt:lpstr>
      <vt:lpstr>PowerPoint 演示文稿</vt:lpstr>
      <vt:lpstr>PowerPoint 演示文稿</vt:lpstr>
      <vt:lpstr>High bandwidth, low latency</vt:lpstr>
      <vt:lpstr>PowerPoint 演示文稿</vt:lpstr>
      <vt:lpstr>A toy experiment</vt:lpstr>
      <vt:lpstr>PowerPoint 演示文稿</vt:lpstr>
      <vt:lpstr>The Internet is too slow</vt:lpstr>
      <vt:lpstr>The Internet is too slow</vt:lpstr>
      <vt:lpstr>Measuring latency</vt:lpstr>
      <vt:lpstr>Latency inflation breakdown</vt:lpstr>
      <vt:lpstr>Latency inflation breakdown</vt:lpstr>
      <vt:lpstr>Latency inflation breakdown</vt:lpstr>
      <vt:lpstr>Latency inflation breakdown</vt:lpstr>
      <vt:lpstr>Case study:  Accelerating webpage load time</vt:lpstr>
      <vt:lpstr>PowerPoint 演示文稿</vt:lpstr>
      <vt:lpstr>4 steps to display a webpage</vt:lpstr>
      <vt:lpstr>Request</vt:lpstr>
      <vt:lpstr>Response #1</vt:lpstr>
      <vt:lpstr>Response #2</vt:lpstr>
      <vt:lpstr>Build</vt:lpstr>
      <vt:lpstr>Build: DOM</vt:lpstr>
      <vt:lpstr>Build: CSSOM</vt:lpstr>
      <vt:lpstr>Build: Render tree</vt:lpstr>
      <vt:lpstr>Render: Layout / Reflow</vt:lpstr>
      <vt:lpstr>Render: Paint</vt:lpstr>
      <vt:lpstr>Recap: 4 steps to display a webpage</vt:lpstr>
      <vt:lpstr>PowerPoint 演示文稿</vt:lpstr>
      <vt:lpstr>Case study:  Accelerating webpage load time</vt:lpstr>
      <vt:lpstr>PowerPoint 演示文稿</vt:lpstr>
      <vt:lpstr>Google’s QUIC</vt:lpstr>
      <vt:lpstr>Evolution of Web Protocols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Evolution of Web Protocols</vt:lpstr>
      <vt:lpstr>PowerPoint 演示文稿</vt:lpstr>
      <vt:lpstr>PowerPoint 演示文稿</vt:lpstr>
      <vt:lpstr>How QUIC Performs</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connectivity</dc:title>
  <cp:lastModifiedBy>guo chen</cp:lastModifiedBy>
  <cp:revision>146</cp:revision>
  <dcterms:modified xsi:type="dcterms:W3CDTF">2018-04-08T23:52:00Z</dcterms:modified>
</cp:coreProperties>
</file>